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53"/>
  </p:handoutMasterIdLst>
  <p:sldIdLst>
    <p:sldId id="451" r:id="rId3"/>
    <p:sldId id="633" r:id="rId4"/>
    <p:sldId id="774" r:id="rId6"/>
    <p:sldId id="658" r:id="rId7"/>
    <p:sldId id="674" r:id="rId8"/>
    <p:sldId id="680" r:id="rId9"/>
    <p:sldId id="681" r:id="rId10"/>
    <p:sldId id="682" r:id="rId11"/>
    <p:sldId id="683" r:id="rId12"/>
    <p:sldId id="684" r:id="rId13"/>
    <p:sldId id="685" r:id="rId14"/>
    <p:sldId id="686" r:id="rId15"/>
    <p:sldId id="687" r:id="rId16"/>
    <p:sldId id="689" r:id="rId17"/>
    <p:sldId id="697" r:id="rId18"/>
    <p:sldId id="715" r:id="rId19"/>
    <p:sldId id="750" r:id="rId20"/>
    <p:sldId id="773" r:id="rId21"/>
    <p:sldId id="712" r:id="rId22"/>
    <p:sldId id="703" r:id="rId23"/>
    <p:sldId id="716" r:id="rId24"/>
    <p:sldId id="717" r:id="rId25"/>
    <p:sldId id="726" r:id="rId26"/>
    <p:sldId id="688" r:id="rId27"/>
    <p:sldId id="696" r:id="rId28"/>
    <p:sldId id="699" r:id="rId29"/>
    <p:sldId id="700" r:id="rId30"/>
    <p:sldId id="737" r:id="rId31"/>
    <p:sldId id="744" r:id="rId32"/>
    <p:sldId id="749" r:id="rId33"/>
    <p:sldId id="745" r:id="rId34"/>
    <p:sldId id="746" r:id="rId35"/>
    <p:sldId id="748" r:id="rId36"/>
    <p:sldId id="747" r:id="rId37"/>
    <p:sldId id="707" r:id="rId38"/>
    <p:sldId id="708" r:id="rId39"/>
    <p:sldId id="812" r:id="rId40"/>
    <p:sldId id="830" r:id="rId41"/>
    <p:sldId id="823" r:id="rId42"/>
    <p:sldId id="813" r:id="rId43"/>
    <p:sldId id="818" r:id="rId44"/>
    <p:sldId id="838" r:id="rId45"/>
    <p:sldId id="845" r:id="rId46"/>
    <p:sldId id="839" r:id="rId47"/>
    <p:sldId id="840" r:id="rId48"/>
    <p:sldId id="714" r:id="rId49"/>
    <p:sldId id="736" r:id="rId50"/>
    <p:sldId id="713" r:id="rId51"/>
    <p:sldId id="263" r:id="rId52"/>
  </p:sldIdLst>
  <p:sldSz cx="12190095" cy="6858000"/>
  <p:notesSz cx="6858000" cy="9144000"/>
  <p:embeddedFontLst>
    <p:embeddedFont>
      <p:font typeface="微软雅黑" panose="020B0503020204020204" pitchFamily="34" charset="-122"/>
      <p:regular r:id="rId58"/>
    </p:embeddedFont>
    <p:embeddedFont>
      <p:font typeface="方正兰亭粗黑简体" panose="02000500000000000000" pitchFamily="2" charset="-122"/>
      <p:regular r:id="rId59"/>
    </p:embeddedFont>
    <p:embeddedFont>
      <p:font typeface="Montserrat Medium" panose="02000500000000000000" pitchFamily="2" charset="-122"/>
      <p:regular r:id="rId60"/>
    </p:embeddedFont>
    <p:embeddedFont>
      <p:font typeface="微软雅黑 Light" panose="020B0502040204020203" pitchFamily="34" charset="-122"/>
      <p:regular r:id="rId61"/>
    </p:embeddedFont>
    <p:embeddedFont>
      <p:font typeface="Calibri" panose="020F0502020204030204" charset="0"/>
      <p:regular r:id="rId62"/>
      <p:bold r:id="rId63"/>
      <p:italic r:id="rId64"/>
      <p:boldItalic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 id="774"/>
          </p14:sldIdLst>
        </p14:section>
        <p14:section name="Boot流程" id="{2f8fe1f7-c413-4af7-9f19-834469cf2e72}">
          <p14:sldIdLst>
            <p14:sldId id="658"/>
            <p14:sldId id="674"/>
            <p14:sldId id="680"/>
            <p14:sldId id="681"/>
            <p14:sldId id="682"/>
            <p14:sldId id="683"/>
            <p14:sldId id="684"/>
            <p14:sldId id="685"/>
            <p14:sldId id="686"/>
          </p14:sldIdLst>
        </p14:section>
        <p14:section name="内存管理与CMD文件" id="{66682ff5-e0e4-44e3-a4db-eaa2204656eb}">
          <p14:sldIdLst>
            <p14:sldId id="687"/>
            <p14:sldId id="689"/>
          </p14:sldIdLst>
        </p14:section>
        <p14:section name="CLA" id="{15becde5-3eca-4057-83cf-003a9d608b26}">
          <p14:sldIdLst>
            <p14:sldId id="697"/>
            <p14:sldId id="715"/>
            <p14:sldId id="750"/>
            <p14:sldId id="773"/>
            <p14:sldId id="712"/>
            <p14:sldId id="703"/>
            <p14:sldId id="716"/>
            <p14:sldId id="717"/>
            <p14:sldId id="726"/>
          </p14:sldIdLst>
        </p14:section>
        <p14:section name="DMA" id="{628bfa52-1465-443f-a915-8a71d9ab759f}">
          <p14:sldIdLst>
            <p14:sldId id="688"/>
            <p14:sldId id="696"/>
            <p14:sldId id="699"/>
          </p14:sldIdLst>
        </p14:section>
        <p14:section name="ADC" id="{c8cb95aa-9810-4e83-bd54-ca53053336e7}">
          <p14:sldIdLst>
            <p14:sldId id="700"/>
            <p14:sldId id="737"/>
            <p14:sldId id="744"/>
            <p14:sldId id="749"/>
            <p14:sldId id="745"/>
            <p14:sldId id="746"/>
            <p14:sldId id="748"/>
            <p14:sldId id="747"/>
          </p14:sldIdLst>
        </p14:section>
        <p14:section name="EPWM" id="{ebb29d27-bd87-432a-91cd-8abadaa44f1c}">
          <p14:sldIdLst>
            <p14:sldId id="707"/>
            <p14:sldId id="708"/>
            <p14:sldId id="812"/>
            <p14:sldId id="830"/>
            <p14:sldId id="823"/>
            <p14:sldId id="813"/>
            <p14:sldId id="818"/>
          </p14:sldIdLst>
        </p14:section>
        <p14:section name="CMPSS" id="{1d0f33c6-80f9-4dec-9a75-efc1fa036459}">
          <p14:sldIdLst>
            <p14:sldId id="838"/>
            <p14:sldId id="845"/>
          </p14:sldIdLst>
        </p14:section>
        <p14:section name="CAN" id="{39a873d3-7714-4511-8d1a-a4cbecb7c7f7}">
          <p14:sldIdLst>
            <p14:sldId id="839"/>
          </p14:sldIdLst>
        </p14:section>
        <p14:section name="SCI" id="{55ea86a1-3e88-4207-8801-52d1f8d27bda}">
          <p14:sldIdLst>
            <p14:sldId id="840"/>
          </p14:sldIdLst>
        </p14:section>
        <p14:section name="CPU架构" id="{41ce692e-2af1-4805-b9cd-c618abf301c4}">
          <p14:sldIdLst>
            <p14:sldId id="714"/>
          </p14:sldIdLst>
        </p14:section>
        <p14:section name="C语言编程学习" id="{65005fd1-85a6-4cf5-b2ca-6f335c4d2e06}">
          <p14:sldIdLst>
            <p14:sldId id="736"/>
            <p14:sldId id="71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8" userDrawn="1">
          <p15:clr>
            <a:srgbClr val="A4A3A4"/>
          </p15:clr>
        </p15:guide>
        <p15:guide id="2" pos="40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8"/>
        <p:guide pos="40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gs" Target="tags/tag398.xml"/><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3.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0" Type="http://schemas.openxmlformats.org/officeDocument/2006/relationships/notesSlide" Target="../notesSlides/notesSlide9.xml"/><Relationship Id="rId2" Type="http://schemas.openxmlformats.org/officeDocument/2006/relationships/tags" Target="../tags/tag151.xml"/><Relationship Id="rId19" Type="http://schemas.openxmlformats.org/officeDocument/2006/relationships/slideLayout" Target="../slideLayouts/slideLayout4.xml"/><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image" Target="../media/image27.png"/><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tags" Target="../tags/tag150.xml"/></Relationships>
</file>

<file path=ppt/slides/_rels/slide11.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5" Type="http://schemas.openxmlformats.org/officeDocument/2006/relationships/notesSlide" Target="../notesSlides/notesSlide10.xml"/><Relationship Id="rId24" Type="http://schemas.openxmlformats.org/officeDocument/2006/relationships/slideLayout" Target="../slideLayouts/slideLayout4.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image" Target="../media/image32.png"/><Relationship Id="rId20" Type="http://schemas.openxmlformats.org/officeDocument/2006/relationships/image" Target="../media/image31.png"/><Relationship Id="rId2" Type="http://schemas.openxmlformats.org/officeDocument/2006/relationships/tags" Target="../tags/tag168.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image" Target="../media/image30.png"/><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7.xml"/></Relationships>
</file>

<file path=ppt/slides/_rels/slide12.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1" Type="http://schemas.openxmlformats.org/officeDocument/2006/relationships/notesSlide" Target="../notesSlides/notesSlide11.xml"/><Relationship Id="rId20" Type="http://schemas.openxmlformats.org/officeDocument/2006/relationships/slideLayout" Target="../slideLayouts/slideLayout4.xml"/><Relationship Id="rId2" Type="http://schemas.openxmlformats.org/officeDocument/2006/relationships/tags" Target="../tags/tag186.xml"/><Relationship Id="rId19" Type="http://schemas.openxmlformats.org/officeDocument/2006/relationships/tags" Target="../tags/tag200.xml"/><Relationship Id="rId18" Type="http://schemas.openxmlformats.org/officeDocument/2006/relationships/image" Target="../media/image33.png"/><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13.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5" Type="http://schemas.openxmlformats.org/officeDocument/2006/relationships/notesSlide" Target="../notesSlides/notesSlide12.xml"/><Relationship Id="rId14" Type="http://schemas.openxmlformats.org/officeDocument/2006/relationships/slideLayout" Target="../slideLayouts/slideLayout4.xml"/><Relationship Id="rId13" Type="http://schemas.openxmlformats.org/officeDocument/2006/relationships/tags" Target="../tags/tag211.xml"/><Relationship Id="rId12" Type="http://schemas.openxmlformats.org/officeDocument/2006/relationships/image" Target="../media/image35.png"/><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image" Target="../media/image38.png"/><Relationship Id="rId5" Type="http://schemas.openxmlformats.org/officeDocument/2006/relationships/tags" Target="../tags/tag214.xml"/><Relationship Id="rId4" Type="http://schemas.openxmlformats.org/officeDocument/2006/relationships/image" Target="../media/image37.png"/><Relationship Id="rId3" Type="http://schemas.openxmlformats.org/officeDocument/2006/relationships/tags" Target="../tags/tag213.xml"/><Relationship Id="rId2" Type="http://schemas.openxmlformats.org/officeDocument/2006/relationships/image" Target="../media/image36.png"/><Relationship Id="rId10" Type="http://schemas.openxmlformats.org/officeDocument/2006/relationships/notesSlide" Target="../notesSlides/notesSlide14.xml"/><Relationship Id="rId1" Type="http://schemas.openxmlformats.org/officeDocument/2006/relationships/tags" Target="../tags/tag212.xml"/></Relationships>
</file>

<file path=ppt/slides/_rels/slide16.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image" Target="../media/image41.png"/><Relationship Id="rId3" Type="http://schemas.openxmlformats.org/officeDocument/2006/relationships/image" Target="../media/image40.png"/><Relationship Id="rId21" Type="http://schemas.openxmlformats.org/officeDocument/2006/relationships/notesSlide" Target="../notesSlides/notesSlide15.xml"/><Relationship Id="rId20" Type="http://schemas.openxmlformats.org/officeDocument/2006/relationships/slideLayout" Target="../slideLayouts/slideLayout4.xml"/><Relationship Id="rId2" Type="http://schemas.openxmlformats.org/officeDocument/2006/relationships/tags" Target="../tags/tag217.xml"/><Relationship Id="rId19" Type="http://schemas.openxmlformats.org/officeDocument/2006/relationships/tags" Target="../tags/tag226.xml"/><Relationship Id="rId18" Type="http://schemas.openxmlformats.org/officeDocument/2006/relationships/tags" Target="../tags/tag225.xml"/><Relationship Id="rId17" Type="http://schemas.openxmlformats.org/officeDocument/2006/relationships/image" Target="../media/image47.png"/><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31.xml"/><Relationship Id="rId7" Type="http://schemas.openxmlformats.org/officeDocument/2006/relationships/image" Target="../media/image50.png"/><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image" Target="../media/image49.png"/><Relationship Id="rId3" Type="http://schemas.openxmlformats.org/officeDocument/2006/relationships/tags" Target="../tags/tag228.xml"/><Relationship Id="rId2" Type="http://schemas.openxmlformats.org/officeDocument/2006/relationships/tags" Target="../tags/tag227.xml"/><Relationship Id="rId10" Type="http://schemas.openxmlformats.org/officeDocument/2006/relationships/notesSlide" Target="../notesSlides/notesSlide16.xml"/><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4.xml"/><Relationship Id="rId6" Type="http://schemas.openxmlformats.org/officeDocument/2006/relationships/tags" Target="../tags/tag233.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232.xml"/></Relationships>
</file>

<file path=ppt/slides/_rels/slide19.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image" Target="../media/image57.png"/><Relationship Id="rId2" Type="http://schemas.openxmlformats.org/officeDocument/2006/relationships/image" Target="../media/image56.png"/><Relationship Id="rId11" Type="http://schemas.openxmlformats.org/officeDocument/2006/relationships/notesSlide" Target="../notesSlides/notesSlide18.xml"/><Relationship Id="rId10" Type="http://schemas.openxmlformats.org/officeDocument/2006/relationships/slideLayout" Target="../slideLayouts/slideLayout4.xml"/><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image" Target="../media/image60.png"/><Relationship Id="rId4" Type="http://schemas.openxmlformats.org/officeDocument/2006/relationships/tags" Target="../tags/tag238.xml"/><Relationship Id="rId3" Type="http://schemas.openxmlformats.org/officeDocument/2006/relationships/image" Target="../media/image59.png"/><Relationship Id="rId2" Type="http://schemas.openxmlformats.org/officeDocument/2006/relationships/image" Target="../media/image58.png"/><Relationship Id="rId19" Type="http://schemas.openxmlformats.org/officeDocument/2006/relationships/notesSlide" Target="../notesSlides/notesSlide19.xml"/><Relationship Id="rId18" Type="http://schemas.openxmlformats.org/officeDocument/2006/relationships/slideLayout" Target="../slideLayouts/slideLayout4.xml"/><Relationship Id="rId17" Type="http://schemas.openxmlformats.org/officeDocument/2006/relationships/tags" Target="../tags/tag245.xml"/><Relationship Id="rId16" Type="http://schemas.openxmlformats.org/officeDocument/2006/relationships/image" Target="../media/image65.png"/><Relationship Id="rId15" Type="http://schemas.openxmlformats.org/officeDocument/2006/relationships/tags" Target="../tags/tag244.xml"/><Relationship Id="rId14" Type="http://schemas.openxmlformats.org/officeDocument/2006/relationships/tags" Target="../tags/tag243.xml"/><Relationship Id="rId13" Type="http://schemas.openxmlformats.org/officeDocument/2006/relationships/image" Target="../media/image64.png"/><Relationship Id="rId12" Type="http://schemas.openxmlformats.org/officeDocument/2006/relationships/tags" Target="../tags/tag242.xml"/><Relationship Id="rId11" Type="http://schemas.openxmlformats.org/officeDocument/2006/relationships/image" Target="../media/image63.png"/><Relationship Id="rId10" Type="http://schemas.openxmlformats.org/officeDocument/2006/relationships/tags" Target="../tags/tag241.xml"/><Relationship Id="rId1" Type="http://schemas.openxmlformats.org/officeDocument/2006/relationships/tags" Target="../tags/tag237.xml"/></Relationships>
</file>

<file path=ppt/slides/_rels/slide21.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6" Type="http://schemas.openxmlformats.org/officeDocument/2006/relationships/notesSlide" Target="../notesSlides/notesSlide20.xml"/><Relationship Id="rId35" Type="http://schemas.openxmlformats.org/officeDocument/2006/relationships/slideLayout" Target="../slideLayouts/slideLayout4.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image" Target="../media/image68.png"/><Relationship Id="rId3" Type="http://schemas.openxmlformats.org/officeDocument/2006/relationships/tags" Target="../tags/tag246.xml"/><Relationship Id="rId29" Type="http://schemas.openxmlformats.org/officeDocument/2006/relationships/tags" Target="../tags/tag266.xml"/><Relationship Id="rId28" Type="http://schemas.openxmlformats.org/officeDocument/2006/relationships/tags" Target="../tags/tag265.xml"/><Relationship Id="rId27" Type="http://schemas.openxmlformats.org/officeDocument/2006/relationships/tags" Target="../tags/tag264.xml"/><Relationship Id="rId26" Type="http://schemas.openxmlformats.org/officeDocument/2006/relationships/tags" Target="../tags/tag263.xml"/><Relationship Id="rId25" Type="http://schemas.openxmlformats.org/officeDocument/2006/relationships/image" Target="../media/image60.png"/><Relationship Id="rId24" Type="http://schemas.openxmlformats.org/officeDocument/2006/relationships/tags" Target="../tags/tag262.xml"/><Relationship Id="rId23" Type="http://schemas.openxmlformats.org/officeDocument/2006/relationships/image" Target="../media/image62.png"/><Relationship Id="rId22" Type="http://schemas.openxmlformats.org/officeDocument/2006/relationships/tags" Target="../tags/tag261.xml"/><Relationship Id="rId21" Type="http://schemas.openxmlformats.org/officeDocument/2006/relationships/tags" Target="../tags/tag260.xml"/><Relationship Id="rId20" Type="http://schemas.openxmlformats.org/officeDocument/2006/relationships/tags" Target="../tags/tag259.xml"/><Relationship Id="rId2" Type="http://schemas.openxmlformats.org/officeDocument/2006/relationships/image" Target="../media/image67.png"/><Relationship Id="rId19" Type="http://schemas.openxmlformats.org/officeDocument/2006/relationships/tags" Target="../tags/tag258.xml"/><Relationship Id="rId18" Type="http://schemas.openxmlformats.org/officeDocument/2006/relationships/tags" Target="../tags/tag257.xml"/><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6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4.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image" Target="../media/image67.png"/></Relationships>
</file>

<file path=ppt/slides/_rels/slide23.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image" Target="../media/image70.png"/><Relationship Id="rId3" Type="http://schemas.openxmlformats.org/officeDocument/2006/relationships/tags" Target="../tags/tag276.xml"/><Relationship Id="rId2" Type="http://schemas.openxmlformats.org/officeDocument/2006/relationships/image" Target="../media/image69.png"/><Relationship Id="rId12" Type="http://schemas.openxmlformats.org/officeDocument/2006/relationships/notesSlide" Target="../notesSlides/notesSlide22.xml"/><Relationship Id="rId11" Type="http://schemas.openxmlformats.org/officeDocument/2006/relationships/slideLayout" Target="../slideLayouts/slideLayout4.xml"/><Relationship Id="rId10" Type="http://schemas.openxmlformats.org/officeDocument/2006/relationships/tags" Target="../tags/tag282.xml"/><Relationship Id="rId1" Type="http://schemas.openxmlformats.org/officeDocument/2006/relationships/tags" Target="../tags/tag27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4.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image" Target="../media/image71.png"/></Relationships>
</file>

<file path=ppt/slides/_rels/slide2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image" Target="../media/image74.png"/><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image" Target="../media/image73.png"/><Relationship Id="rId20" Type="http://schemas.openxmlformats.org/officeDocument/2006/relationships/notesSlide" Target="../notesSlides/notesSlide24.xml"/><Relationship Id="rId2" Type="http://schemas.openxmlformats.org/officeDocument/2006/relationships/image" Target="../media/image72.png"/><Relationship Id="rId19" Type="http://schemas.openxmlformats.org/officeDocument/2006/relationships/slideLayout" Target="../slideLayouts/slideLayout4.xml"/><Relationship Id="rId18" Type="http://schemas.openxmlformats.org/officeDocument/2006/relationships/tags" Target="../tags/tag297.xml"/><Relationship Id="rId17" Type="http://schemas.openxmlformats.org/officeDocument/2006/relationships/tags" Target="../tags/tag296.xml"/><Relationship Id="rId16" Type="http://schemas.openxmlformats.org/officeDocument/2006/relationships/tags" Target="../tags/tag295.xml"/><Relationship Id="rId15" Type="http://schemas.openxmlformats.org/officeDocument/2006/relationships/image" Target="../media/image76.png"/><Relationship Id="rId14" Type="http://schemas.openxmlformats.org/officeDocument/2006/relationships/image" Target="../media/image75.png"/><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5.xml"/></Relationships>
</file>

<file path=ppt/slides/_rels/slide26.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image" Target="../media/image79.png"/><Relationship Id="rId2" Type="http://schemas.openxmlformats.org/officeDocument/2006/relationships/image" Target="../media/image78.png"/><Relationship Id="rId19" Type="http://schemas.openxmlformats.org/officeDocument/2006/relationships/notesSlide" Target="../notesSlides/notesSlide25.xml"/><Relationship Id="rId18" Type="http://schemas.openxmlformats.org/officeDocument/2006/relationships/slideLayout" Target="../slideLayouts/slideLayout4.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image" Target="../media/image83.png"/><Relationship Id="rId13" Type="http://schemas.openxmlformats.org/officeDocument/2006/relationships/image" Target="../media/image82.png"/><Relationship Id="rId12" Type="http://schemas.openxmlformats.org/officeDocument/2006/relationships/image" Target="../media/image81.png"/><Relationship Id="rId11" Type="http://schemas.openxmlformats.org/officeDocument/2006/relationships/image" Target="../media/image80.png"/><Relationship Id="rId10" Type="http://schemas.openxmlformats.org/officeDocument/2006/relationships/tags" Target="../tags/tag304.xml"/><Relationship Id="rId1"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4.xml"/><Relationship Id="rId6" Type="http://schemas.openxmlformats.org/officeDocument/2006/relationships/tags" Target="../tags/tag310.xml"/><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tags" Target="../tags/tag309.xml"/><Relationship Id="rId2" Type="http://schemas.openxmlformats.org/officeDocument/2006/relationships/image" Target="../media/image84.png"/><Relationship Id="rId1" Type="http://schemas.openxmlformats.org/officeDocument/2006/relationships/tags" Target="../tags/tag308.xml"/></Relationships>
</file>

<file path=ppt/slides/_rels/slide28.xml.rels><?xml version="1.0" encoding="UTF-8" standalone="yes"?>
<Relationships xmlns="http://schemas.openxmlformats.org/package/2006/relationships"><Relationship Id="rId9" Type="http://schemas.openxmlformats.org/officeDocument/2006/relationships/tags" Target="../tags/tag315.xml"/><Relationship Id="rId8" Type="http://schemas.openxmlformats.org/officeDocument/2006/relationships/tags" Target="../tags/tag314.xml"/><Relationship Id="rId7" Type="http://schemas.openxmlformats.org/officeDocument/2006/relationships/tags" Target="../tags/tag313.xml"/><Relationship Id="rId6" Type="http://schemas.openxmlformats.org/officeDocument/2006/relationships/tags" Target="../tags/tag312.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tags" Target="../tags/tag311.xml"/><Relationship Id="rId12" Type="http://schemas.openxmlformats.org/officeDocument/2006/relationships/notesSlide" Target="../notesSlides/notesSlide27.xml"/><Relationship Id="rId11" Type="http://schemas.openxmlformats.org/officeDocument/2006/relationships/slideLayout" Target="../slideLayouts/slideLayout4.xml"/><Relationship Id="rId10" Type="http://schemas.openxmlformats.org/officeDocument/2006/relationships/image" Target="../media/image91.png"/><Relationship Id="rId1" Type="http://schemas.openxmlformats.org/officeDocument/2006/relationships/image" Target="../media/image87.png"/></Relationships>
</file>

<file path=ppt/slides/_rels/slide29.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image" Target="../media/image94.png"/><Relationship Id="rId3" Type="http://schemas.openxmlformats.org/officeDocument/2006/relationships/tags" Target="../tags/tag316.xml"/><Relationship Id="rId24" Type="http://schemas.openxmlformats.org/officeDocument/2006/relationships/notesSlide" Target="../notesSlides/notesSlide28.xml"/><Relationship Id="rId23" Type="http://schemas.openxmlformats.org/officeDocument/2006/relationships/slideLayout" Target="../slideLayouts/slideLayout4.xml"/><Relationship Id="rId22" Type="http://schemas.openxmlformats.org/officeDocument/2006/relationships/tags" Target="../tags/tag327.xml"/><Relationship Id="rId21" Type="http://schemas.openxmlformats.org/officeDocument/2006/relationships/tags" Target="../tags/tag326.xml"/><Relationship Id="rId20" Type="http://schemas.openxmlformats.org/officeDocument/2006/relationships/image" Target="../media/image101.png"/><Relationship Id="rId2" Type="http://schemas.openxmlformats.org/officeDocument/2006/relationships/image" Target="../media/image93.png"/><Relationship Id="rId19" Type="http://schemas.openxmlformats.org/officeDocument/2006/relationships/tags" Target="../tags/tag325.xml"/><Relationship Id="rId18" Type="http://schemas.openxmlformats.org/officeDocument/2006/relationships/tags" Target="../tags/tag324.xml"/><Relationship Id="rId17" Type="http://schemas.openxmlformats.org/officeDocument/2006/relationships/image" Target="../media/image100.png"/><Relationship Id="rId16" Type="http://schemas.openxmlformats.org/officeDocument/2006/relationships/tags" Target="../tags/tag323.xml"/><Relationship Id="rId15" Type="http://schemas.openxmlformats.org/officeDocument/2006/relationships/tags" Target="../tags/tag322.xml"/><Relationship Id="rId14" Type="http://schemas.openxmlformats.org/officeDocument/2006/relationships/tags" Target="../tags/tag321.xml"/><Relationship Id="rId13" Type="http://schemas.openxmlformats.org/officeDocument/2006/relationships/tags" Target="../tags/tag320.xml"/><Relationship Id="rId12" Type="http://schemas.openxmlformats.org/officeDocument/2006/relationships/image" Target="../media/image99.png"/><Relationship Id="rId11" Type="http://schemas.openxmlformats.org/officeDocument/2006/relationships/image" Target="../media/image98.png"/><Relationship Id="rId10" Type="http://schemas.openxmlformats.org/officeDocument/2006/relationships/tags" Target="../tags/tag319.xml"/><Relationship Id="rId1"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329.xml"/><Relationship Id="rId3" Type="http://schemas.openxmlformats.org/officeDocument/2006/relationships/image" Target="../media/image103.png"/><Relationship Id="rId2" Type="http://schemas.openxmlformats.org/officeDocument/2006/relationships/tags" Target="../tags/tag328.xml"/><Relationship Id="rId1" Type="http://schemas.openxmlformats.org/officeDocument/2006/relationships/image" Target="../media/image10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image" Target="../media/image106.png"/><Relationship Id="rId3" Type="http://schemas.openxmlformats.org/officeDocument/2006/relationships/tags" Target="../tags/tag330.xml"/><Relationship Id="rId2" Type="http://schemas.openxmlformats.org/officeDocument/2006/relationships/image" Target="../media/image105.png"/><Relationship Id="rId1" Type="http://schemas.openxmlformats.org/officeDocument/2006/relationships/image" Target="../media/image104.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4.xml"/><Relationship Id="rId4" Type="http://schemas.openxmlformats.org/officeDocument/2006/relationships/tags" Target="../tags/tag332.xml"/><Relationship Id="rId3" Type="http://schemas.openxmlformats.org/officeDocument/2006/relationships/image" Target="../media/image108.png"/><Relationship Id="rId2" Type="http://schemas.openxmlformats.org/officeDocument/2006/relationships/tags" Target="../tags/tag331.xml"/><Relationship Id="rId1" Type="http://schemas.openxmlformats.org/officeDocument/2006/relationships/image" Target="../media/image107.png"/></Relationships>
</file>

<file path=ppt/slides/_rels/slide34.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image" Target="../media/image111.png"/><Relationship Id="rId4" Type="http://schemas.openxmlformats.org/officeDocument/2006/relationships/tags" Target="../tags/tag334.xml"/><Relationship Id="rId3" Type="http://schemas.openxmlformats.org/officeDocument/2006/relationships/image" Target="../media/image110.png"/><Relationship Id="rId2" Type="http://schemas.openxmlformats.org/officeDocument/2006/relationships/tags" Target="../tags/tag333.xml"/><Relationship Id="rId16" Type="http://schemas.openxmlformats.org/officeDocument/2006/relationships/notesSlide" Target="../notesSlides/notesSlide33.xml"/><Relationship Id="rId15" Type="http://schemas.openxmlformats.org/officeDocument/2006/relationships/slideLayout" Target="../slideLayouts/slideLayout4.xml"/><Relationship Id="rId14" Type="http://schemas.openxmlformats.org/officeDocument/2006/relationships/tags" Target="../tags/tag341.xml"/><Relationship Id="rId13" Type="http://schemas.openxmlformats.org/officeDocument/2006/relationships/image" Target="../media/image113.png"/><Relationship Id="rId12" Type="http://schemas.openxmlformats.org/officeDocument/2006/relationships/image" Target="../media/image112.png"/><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image" Target="../media/image109.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4.xml"/><Relationship Id="rId4" Type="http://schemas.openxmlformats.org/officeDocument/2006/relationships/tags" Target="../tags/tag344.xml"/><Relationship Id="rId3" Type="http://schemas.openxmlformats.org/officeDocument/2006/relationships/image" Target="../media/image114.png"/><Relationship Id="rId2" Type="http://schemas.openxmlformats.org/officeDocument/2006/relationships/tags" Target="../tags/tag343.xml"/><Relationship Id="rId1" Type="http://schemas.openxmlformats.org/officeDocument/2006/relationships/tags" Target="../tags/tag342.xml"/></Relationships>
</file>

<file path=ppt/slides/_rels/slide36.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8" Type="http://schemas.openxmlformats.org/officeDocument/2006/relationships/notesSlide" Target="../notesSlides/notesSlide35.xml"/><Relationship Id="rId27" Type="http://schemas.openxmlformats.org/officeDocument/2006/relationships/slideLayout" Target="../slideLayouts/slideLayout4.xml"/><Relationship Id="rId26" Type="http://schemas.openxmlformats.org/officeDocument/2006/relationships/image" Target="../media/image123.png"/><Relationship Id="rId25" Type="http://schemas.openxmlformats.org/officeDocument/2006/relationships/tags" Target="../tags/tag361.xml"/><Relationship Id="rId24" Type="http://schemas.openxmlformats.org/officeDocument/2006/relationships/image" Target="../media/image122.png"/><Relationship Id="rId23" Type="http://schemas.openxmlformats.org/officeDocument/2006/relationships/image" Target="../media/image121.png"/><Relationship Id="rId22" Type="http://schemas.openxmlformats.org/officeDocument/2006/relationships/tags" Target="../tags/tag360.xml"/><Relationship Id="rId21" Type="http://schemas.openxmlformats.org/officeDocument/2006/relationships/tags" Target="../tags/tag359.xml"/><Relationship Id="rId20" Type="http://schemas.openxmlformats.org/officeDocument/2006/relationships/tags" Target="../tags/tag358.xml"/><Relationship Id="rId2" Type="http://schemas.openxmlformats.org/officeDocument/2006/relationships/image" Target="../media/image115.png"/><Relationship Id="rId19" Type="http://schemas.openxmlformats.org/officeDocument/2006/relationships/tags" Target="../tags/tag357.xml"/><Relationship Id="rId18" Type="http://schemas.openxmlformats.org/officeDocument/2006/relationships/tags" Target="../tags/tag356.xml"/><Relationship Id="rId17" Type="http://schemas.openxmlformats.org/officeDocument/2006/relationships/tags" Target="../tags/tag355.xml"/><Relationship Id="rId16" Type="http://schemas.openxmlformats.org/officeDocument/2006/relationships/tags" Target="../tags/tag354.xml"/><Relationship Id="rId15" Type="http://schemas.openxmlformats.org/officeDocument/2006/relationships/tags" Target="../tags/tag353.xml"/><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image" Target="../media/image120.png"/><Relationship Id="rId10" Type="http://schemas.openxmlformats.org/officeDocument/2006/relationships/tags" Target="../tags/tag349.xml"/><Relationship Id="rId1" Type="http://schemas.openxmlformats.org/officeDocument/2006/relationships/tags" Target="../tags/tag345.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65.xml"/><Relationship Id="rId7" Type="http://schemas.openxmlformats.org/officeDocument/2006/relationships/image" Target="../media/image127.png"/><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media/image126.png"/><Relationship Id="rId2" Type="http://schemas.openxmlformats.org/officeDocument/2006/relationships/image" Target="../media/image125.png"/><Relationship Id="rId10" Type="http://schemas.openxmlformats.org/officeDocument/2006/relationships/notesSlide" Target="../notesSlides/notesSlide36.xml"/><Relationship Id="rId1" Type="http://schemas.openxmlformats.org/officeDocument/2006/relationships/image" Target="../media/image124.png"/></Relationships>
</file>

<file path=ppt/slides/_rels/slide38.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tags" Target="../tags/tag370.xml"/><Relationship Id="rId7" Type="http://schemas.openxmlformats.org/officeDocument/2006/relationships/image" Target="../media/image130.png"/><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image" Target="../media/image129.png"/><Relationship Id="rId13" Type="http://schemas.openxmlformats.org/officeDocument/2006/relationships/notesSlide" Target="../notesSlides/notesSlide37.xml"/><Relationship Id="rId12" Type="http://schemas.openxmlformats.org/officeDocument/2006/relationships/slideLayout" Target="../slideLayouts/slideLayout4.xml"/><Relationship Id="rId11" Type="http://schemas.openxmlformats.org/officeDocument/2006/relationships/image" Target="../media/image132.png"/><Relationship Id="rId10" Type="http://schemas.openxmlformats.org/officeDocument/2006/relationships/tags" Target="../tags/tag371.xml"/><Relationship Id="rId1"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4.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28.png"/></Relationships>
</file>

<file path=ppt/slides/_rels/slide4.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9" Type="http://schemas.openxmlformats.org/officeDocument/2006/relationships/notesSlide" Target="../notesSlides/notesSlide3.xml"/><Relationship Id="rId28" Type="http://schemas.openxmlformats.org/officeDocument/2006/relationships/slideLayout" Target="../slideLayouts/slideLayout4.xml"/><Relationship Id="rId27" Type="http://schemas.openxmlformats.org/officeDocument/2006/relationships/tags" Target="../tags/tag72.xml"/><Relationship Id="rId26" Type="http://schemas.openxmlformats.org/officeDocument/2006/relationships/tags" Target="../tags/tag71.xml"/><Relationship Id="rId25" Type="http://schemas.openxmlformats.org/officeDocument/2006/relationships/tags" Target="../tags/tag70.xml"/><Relationship Id="rId24" Type="http://schemas.openxmlformats.org/officeDocument/2006/relationships/tags" Target="../tags/tag69.xml"/><Relationship Id="rId23" Type="http://schemas.openxmlformats.org/officeDocument/2006/relationships/image" Target="../media/image18.png"/><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image" Target="../media/image17.png"/><Relationship Id="rId2" Type="http://schemas.openxmlformats.org/officeDocument/2006/relationships/tags" Target="../tags/tag51.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image" Target="../media/image16.png"/><Relationship Id="rId16" Type="http://schemas.openxmlformats.org/officeDocument/2006/relationships/tags" Target="../tags/tag64.xml"/><Relationship Id="rId15" Type="http://schemas.openxmlformats.org/officeDocument/2006/relationships/image" Target="../media/image15.png"/><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4.xml"/><Relationship Id="rId3" Type="http://schemas.openxmlformats.org/officeDocument/2006/relationships/tags" Target="../tags/tag375.xml"/><Relationship Id="rId2" Type="http://schemas.openxmlformats.org/officeDocument/2006/relationships/image" Target="../media/image136.png"/><Relationship Id="rId1" Type="http://schemas.openxmlformats.org/officeDocument/2006/relationships/tags" Target="../tags/tag374.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0" Type="http://schemas.openxmlformats.org/officeDocument/2006/relationships/notesSlide" Target="../notesSlides/notesSlide40.xml"/><Relationship Id="rId1" Type="http://schemas.openxmlformats.org/officeDocument/2006/relationships/tags" Target="../tags/tag376.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4.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image" Target="../media/image137.png"/><Relationship Id="rId2" Type="http://schemas.openxmlformats.org/officeDocument/2006/relationships/tags" Target="../tags/tag381.xml"/><Relationship Id="rId1" Type="http://schemas.openxmlformats.org/officeDocument/2006/relationships/tags" Target="../tags/tag380.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4.xml"/><Relationship Id="rId6" Type="http://schemas.openxmlformats.org/officeDocument/2006/relationships/tags" Target="../tags/tag387.xml"/><Relationship Id="rId5" Type="http://schemas.openxmlformats.org/officeDocument/2006/relationships/image" Target="../media/image141.png"/><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tags" Target="../tags/tag38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4.xml"/><Relationship Id="rId4" Type="http://schemas.openxmlformats.org/officeDocument/2006/relationships/tags" Target="../tags/tag390.xml"/><Relationship Id="rId3" Type="http://schemas.openxmlformats.org/officeDocument/2006/relationships/image" Target="../media/image114.png"/><Relationship Id="rId2" Type="http://schemas.openxmlformats.org/officeDocument/2006/relationships/tags" Target="../tags/tag389.xml"/><Relationship Id="rId1" Type="http://schemas.openxmlformats.org/officeDocument/2006/relationships/tags" Target="../tags/tag388.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4.xml"/><Relationship Id="rId4" Type="http://schemas.openxmlformats.org/officeDocument/2006/relationships/tags" Target="../tags/tag393.xml"/><Relationship Id="rId3" Type="http://schemas.openxmlformats.org/officeDocument/2006/relationships/image" Target="../media/image114.png"/><Relationship Id="rId2" Type="http://schemas.openxmlformats.org/officeDocument/2006/relationships/tags" Target="../tags/tag392.xml"/><Relationship Id="rId1" Type="http://schemas.openxmlformats.org/officeDocument/2006/relationships/tags" Target="../tags/tag39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9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tags" Target="../tags/tag396.xml"/><Relationship Id="rId1" Type="http://schemas.openxmlformats.org/officeDocument/2006/relationships/tags" Target="../tags/tag395.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39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0" Type="http://schemas.openxmlformats.org/officeDocument/2006/relationships/notesSlide" Target="../notesSlides/notesSlide4.xml"/><Relationship Id="rId2" Type="http://schemas.openxmlformats.org/officeDocument/2006/relationships/tags" Target="../tags/tag74.xml"/><Relationship Id="rId19" Type="http://schemas.openxmlformats.org/officeDocument/2006/relationships/slideLayout" Target="../slideLayouts/slideLayout4.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image" Target="../media/image20.png"/><Relationship Id="rId15" Type="http://schemas.openxmlformats.org/officeDocument/2006/relationships/tags" Target="../tags/tag86.xml"/><Relationship Id="rId14" Type="http://schemas.openxmlformats.org/officeDocument/2006/relationships/image" Target="../media/image19.png"/><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8" Type="http://schemas.openxmlformats.org/officeDocument/2006/relationships/notesSlide" Target="../notesSlides/notesSlide5.xml"/><Relationship Id="rId17" Type="http://schemas.openxmlformats.org/officeDocument/2006/relationships/slideLayout" Target="../slideLayouts/slideLayout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image" Target="../media/image21.png"/><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8" Type="http://schemas.openxmlformats.org/officeDocument/2006/relationships/notesSlide" Target="../notesSlides/notesSlide6.xml"/><Relationship Id="rId17" Type="http://schemas.openxmlformats.org/officeDocument/2006/relationships/slideLayout" Target="../slideLayouts/slideLayout4.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image" Target="../media/image22.png"/><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0" Type="http://schemas.openxmlformats.org/officeDocument/2006/relationships/notesSlide" Target="../notesSlides/notesSlide7.xml"/><Relationship Id="rId2" Type="http://schemas.openxmlformats.org/officeDocument/2006/relationships/tags" Target="../tags/tag120.xml"/><Relationship Id="rId19" Type="http://schemas.openxmlformats.org/officeDocument/2006/relationships/slideLayout" Target="../slideLayouts/slideLayout4.xml"/><Relationship Id="rId18" Type="http://schemas.openxmlformats.org/officeDocument/2006/relationships/tags" Target="../tags/tag133.xml"/><Relationship Id="rId17" Type="http://schemas.openxmlformats.org/officeDocument/2006/relationships/tags" Target="../tags/tag132.xml"/><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9.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9" Type="http://schemas.openxmlformats.org/officeDocument/2006/relationships/notesSlide" Target="../notesSlides/notesSlide8.xml"/><Relationship Id="rId18" Type="http://schemas.openxmlformats.org/officeDocument/2006/relationships/slideLayout" Target="../slideLayouts/slideLayout4.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image" Target="../media/image26.png"/><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en-US" altLang="zh-CN" dirty="0" smtClean="0"/>
              <a:t>TI C2000 </a:t>
            </a:r>
            <a:r>
              <a:rPr lang="en-US" altLang="zh-CN" dirty="0" smtClean="0"/>
              <a:t>DSP</a:t>
            </a:r>
            <a:endParaRPr lang="en-US" altLang="zh-CN" dirty="0" smtClean="0"/>
          </a:p>
          <a:p>
            <a:r>
              <a:rPr lang="zh-CN" altLang="en-US" dirty="0" smtClean="0"/>
              <a:t>主要知识与经验</a:t>
            </a:r>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r>
              <a:rPr dirty="0"/>
              <a:t>刘朋</a:t>
            </a:r>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进入用户</a:t>
            </a:r>
            <a:r>
              <a:rPr lang="en-US" altLang="zh-CN" dirty="0" smtClean="0"/>
              <a:t>Boot</a:t>
            </a:r>
            <a:r>
              <a:rPr dirty="0" smtClean="0"/>
              <a:t>，接收升级包，写入</a:t>
            </a:r>
            <a:r>
              <a:rPr lang="en-US" altLang="zh-CN" dirty="0" smtClean="0"/>
              <a:t>APP</a:t>
            </a:r>
            <a:r>
              <a:rPr dirty="0" smtClean="0"/>
              <a:t>的</a:t>
            </a:r>
            <a:r>
              <a:rPr lang="en-US" altLang="zh-CN" dirty="0" smtClean="0"/>
              <a:t>Flash</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Boot</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函数，需要升级就写入</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Flash</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32275" y="1052195"/>
            <a:ext cx="3522980" cy="4333240"/>
          </a:xfrm>
          <a:prstGeom prst="rect">
            <a:avLst/>
          </a:prstGeom>
        </p:spPr>
      </p:pic>
      <p:sp>
        <p:nvSpPr>
          <p:cNvPr id="3" name="文本框 2"/>
          <p:cNvSpPr txBox="1"/>
          <p:nvPr>
            <p:custDataLst>
              <p:tags r:id="rId15"/>
            </p:custDataLst>
          </p:nvPr>
        </p:nvSpPr>
        <p:spPr>
          <a:xfrm>
            <a:off x="7823200" y="256540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这里擦除</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6"/>
            </p:custDataLst>
          </p:nvPr>
        </p:nvSpPr>
        <p:spPr>
          <a:xfrm>
            <a:off x="7823200" y="306959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这里写入</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17"/>
            </p:custDataLst>
          </p:nvPr>
        </p:nvSpPr>
        <p:spPr>
          <a:xfrm>
            <a:off x="5139690" y="2645410"/>
            <a:ext cx="2381250" cy="14033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18"/>
            </p:custDataLst>
          </p:nvPr>
        </p:nvSpPr>
        <p:spPr>
          <a:xfrm>
            <a:off x="5123180" y="3159760"/>
            <a:ext cx="2632075" cy="13525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跳转到</a:t>
            </a:r>
            <a:r>
              <a:rPr lang="en-US" altLang="zh-CN" dirty="0" smtClean="0"/>
              <a:t>APP</a:t>
            </a:r>
            <a:r>
              <a:rPr dirty="0" smtClean="0"/>
              <a:t>的入口</a:t>
            </a:r>
            <a:r>
              <a:rPr dirty="0" smtClean="0"/>
              <a:t>地址</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6</a:t>
            </a:r>
            <a:r>
              <a:rPr lang="zh-CN" altLang="en-US" sz="1400" b="1" dirty="0" smtClean="0">
                <a:latin typeface="微软雅黑 Light" panose="020B0502040204020203" pitchFamily="34" charset="-122"/>
                <a:ea typeface="微软雅黑 Light" panose="020B0502040204020203" pitchFamily="34" charset="-122"/>
                <a:sym typeface="+mn-ea"/>
              </a:rPr>
              <a:t>：跳转到</a:t>
            </a:r>
            <a:r>
              <a:rPr lang="en-US" altLang="zh-CN" sz="1400" b="1" dirty="0" smtClean="0">
                <a:latin typeface="微软雅黑 Light" panose="020B0502040204020203" pitchFamily="34" charset="-122"/>
                <a:ea typeface="微软雅黑 Light" panose="020B0502040204020203" pitchFamily="34" charset="-122"/>
                <a:sym typeface="+mn-ea"/>
              </a:rPr>
              <a:t>APP</a:t>
            </a:r>
            <a:r>
              <a:rPr lang="zh-CN" altLang="en-US" sz="1400" b="1" dirty="0" smtClean="0">
                <a:latin typeface="微软雅黑 Light" panose="020B0502040204020203" pitchFamily="34" charset="-122"/>
                <a:ea typeface="微软雅黑 Light" panose="020B0502040204020203" pitchFamily="34" charset="-122"/>
                <a:sym typeface="+mn-ea"/>
              </a:rPr>
              <a:t>的入口地址</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847850"/>
            <a:ext cx="4038600" cy="358140"/>
          </a:xfrm>
          <a:prstGeom prst="rect">
            <a:avLst/>
          </a:prstGeom>
        </p:spPr>
      </p:pic>
      <p:pic>
        <p:nvPicPr>
          <p:cNvPr id="7" name="图片 6"/>
          <p:cNvPicPr>
            <a:picLocks noChangeAspect="1"/>
          </p:cNvPicPr>
          <p:nvPr/>
        </p:nvPicPr>
        <p:blipFill>
          <a:blip r:embed="rId15"/>
          <a:stretch>
            <a:fillRect/>
          </a:stretch>
        </p:blipFill>
        <p:spPr>
          <a:xfrm>
            <a:off x="4295140" y="2275205"/>
            <a:ext cx="2324100" cy="1028700"/>
          </a:xfrm>
          <a:prstGeom prst="rect">
            <a:avLst/>
          </a:prstGeom>
        </p:spPr>
      </p:pic>
      <p:pic>
        <p:nvPicPr>
          <p:cNvPr id="8" name="图片 7"/>
          <p:cNvPicPr>
            <a:picLocks noChangeAspect="1"/>
          </p:cNvPicPr>
          <p:nvPr/>
        </p:nvPicPr>
        <p:blipFill>
          <a:blip r:embed="rId16"/>
          <a:stretch>
            <a:fillRect/>
          </a:stretch>
        </p:blipFill>
        <p:spPr>
          <a:xfrm>
            <a:off x="4295140" y="3417570"/>
            <a:ext cx="6347460" cy="2354580"/>
          </a:xfrm>
          <a:prstGeom prst="rect">
            <a:avLst/>
          </a:prstGeom>
        </p:spPr>
      </p:pic>
      <p:sp>
        <p:nvSpPr>
          <p:cNvPr id="10" name="矩形 9"/>
          <p:cNvSpPr/>
          <p:nvPr>
            <p:custDataLst>
              <p:tags r:id="rId17"/>
            </p:custDataLst>
          </p:nvPr>
        </p:nvSpPr>
        <p:spPr>
          <a:xfrm>
            <a:off x="6887210" y="1847850"/>
            <a:ext cx="1374140"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18"/>
            </p:custDataLst>
          </p:nvPr>
        </p:nvSpPr>
        <p:spPr>
          <a:xfrm>
            <a:off x="6095365" y="5093970"/>
            <a:ext cx="1501775" cy="1708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19"/>
            </p:custDataLst>
          </p:nvPr>
        </p:nvSpPr>
        <p:spPr>
          <a:xfrm>
            <a:off x="4798695" y="2969895"/>
            <a:ext cx="1083945"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20"/>
          <a:stretch>
            <a:fillRect/>
          </a:stretch>
        </p:blipFill>
        <p:spPr>
          <a:xfrm>
            <a:off x="4222750" y="908685"/>
            <a:ext cx="4629150" cy="171450"/>
          </a:xfrm>
          <a:prstGeom prst="rect">
            <a:avLst/>
          </a:prstGeom>
        </p:spPr>
      </p:pic>
      <p:pic>
        <p:nvPicPr>
          <p:cNvPr id="26" name="图片 25"/>
          <p:cNvPicPr>
            <a:picLocks noChangeAspect="1"/>
          </p:cNvPicPr>
          <p:nvPr/>
        </p:nvPicPr>
        <p:blipFill>
          <a:blip r:embed="rId21"/>
          <a:stretch>
            <a:fillRect/>
          </a:stretch>
        </p:blipFill>
        <p:spPr>
          <a:xfrm>
            <a:off x="4214495" y="1124585"/>
            <a:ext cx="4333875" cy="161925"/>
          </a:xfrm>
          <a:prstGeom prst="rect">
            <a:avLst/>
          </a:prstGeom>
        </p:spPr>
      </p:pic>
      <p:sp>
        <p:nvSpPr>
          <p:cNvPr id="27" name="文本框 26"/>
          <p:cNvSpPr txBox="1"/>
          <p:nvPr>
            <p:custDataLst>
              <p:tags r:id="rId22"/>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3"/>
            </p:custDataLst>
          </p:nvPr>
        </p:nvSpPr>
        <p:spPr>
          <a:xfrm>
            <a:off x="4295140" y="5829300"/>
            <a:ext cx="2902585" cy="36830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代码中地址跳转的</a:t>
            </a:r>
            <a:r>
              <a:rPr lang="zh-CN" altLang="en-US" sz="1200" dirty="0" smtClean="0">
                <a:latin typeface="微软雅黑 Light" panose="020B0502040204020203" pitchFamily="34" charset="-122"/>
                <a:ea typeface="微软雅黑 Light" panose="020B0502040204020203" pitchFamily="34" charset="-122"/>
              </a:rPr>
              <a:t>流程</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-APP</a:t>
            </a:r>
            <a:r>
              <a:rPr dirty="0" smtClean="0"/>
              <a:t>的入口地址再次调用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6</a:t>
            </a:r>
            <a:r>
              <a:rPr lang="zh-CN" altLang="en-US" sz="1400" dirty="0" smtClean="0">
                <a:latin typeface="微软雅黑 Light" panose="020B0502040204020203" pitchFamily="34" charset="-122"/>
                <a:ea typeface="微软雅黑 Light" panose="020B0502040204020203" pitchFamily="34" charset="-122"/>
                <a:sym typeface="+mn-ea"/>
              </a:rPr>
              <a:t>：跳转到</a:t>
            </a:r>
            <a:r>
              <a:rPr lang="en-US" altLang="zh-CN" sz="1400" dirty="0" smtClean="0">
                <a:latin typeface="微软雅黑 Light" panose="020B0502040204020203" pitchFamily="34" charset="-122"/>
                <a:ea typeface="微软雅黑 Light" panose="020B0502040204020203" pitchFamily="34" charset="-122"/>
                <a:sym typeface="+mn-ea"/>
              </a:rPr>
              <a:t>APP</a:t>
            </a:r>
            <a:r>
              <a:rPr lang="zh-CN" altLang="en-US" sz="1400" dirty="0" smtClean="0">
                <a:latin typeface="微软雅黑 Light" panose="020B0502040204020203" pitchFamily="34" charset="-122"/>
                <a:ea typeface="微软雅黑 Light" panose="020B0502040204020203" pitchFamily="34" charset="-122"/>
                <a:sym typeface="+mn-ea"/>
              </a:rPr>
              <a:t>的入口地址</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7</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入口地址重新调用</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，之后再次调用</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5" name="图片 24"/>
          <p:cNvPicPr>
            <a:picLocks noChangeAspect="1"/>
          </p:cNvPicPr>
          <p:nvPr/>
        </p:nvPicPr>
        <p:blipFill>
          <a:blip r:embed="rId14"/>
          <a:stretch>
            <a:fillRect/>
          </a:stretch>
        </p:blipFill>
        <p:spPr>
          <a:xfrm>
            <a:off x="4222750" y="908685"/>
            <a:ext cx="4629150" cy="171450"/>
          </a:xfrm>
          <a:prstGeom prst="rect">
            <a:avLst/>
          </a:prstGeom>
        </p:spPr>
      </p:pic>
      <p:pic>
        <p:nvPicPr>
          <p:cNvPr id="26" name="图片 25"/>
          <p:cNvPicPr>
            <a:picLocks noChangeAspect="1"/>
          </p:cNvPicPr>
          <p:nvPr/>
        </p:nvPicPr>
        <p:blipFill>
          <a:blip r:embed="rId15"/>
          <a:stretch>
            <a:fillRect/>
          </a:stretch>
        </p:blipFill>
        <p:spPr>
          <a:xfrm>
            <a:off x="4214495" y="1124585"/>
            <a:ext cx="4333875" cy="161925"/>
          </a:xfrm>
          <a:prstGeom prst="rect">
            <a:avLst/>
          </a:prstGeom>
        </p:spPr>
      </p:pic>
      <p:sp>
        <p:nvSpPr>
          <p:cNvPr id="27" name="文本框 26"/>
          <p:cNvSpPr txBox="1"/>
          <p:nvPr>
            <p:custDataLst>
              <p:tags r:id="rId16"/>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7"/>
            </p:custDataLst>
          </p:nvPr>
        </p:nvSpPr>
        <p:spPr>
          <a:xfrm>
            <a:off x="4295140" y="2807970"/>
            <a:ext cx="45573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APP</a:t>
            </a:r>
            <a:r>
              <a:rPr lang="zh-CN" altLang="en-US" sz="1200" dirty="0" smtClean="0">
                <a:latin typeface="微软雅黑 Light" panose="020B0502040204020203" pitchFamily="34" charset="-122"/>
                <a:ea typeface="微软雅黑 Light" panose="020B0502040204020203" pitchFamily="34" charset="-122"/>
              </a:rPr>
              <a:t>代码中对</a:t>
            </a:r>
            <a:r>
              <a:rPr lang="en-US" altLang="zh-CN" sz="1200" dirty="0" smtClean="0">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段内函数的定义，</a:t>
            </a:r>
            <a:r>
              <a:rPr lang="zh-CN" altLang="en-US" sz="1200" dirty="0" smtClean="0">
                <a:solidFill>
                  <a:srgbClr val="FF0000"/>
                </a:solidFill>
                <a:latin typeface="微软雅黑 Light" panose="020B0502040204020203" pitchFamily="34" charset="-122"/>
                <a:ea typeface="微软雅黑 Light" panose="020B0502040204020203" pitchFamily="34" charset="-122"/>
              </a:rPr>
              <a:t>再次调用了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c_int00</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8"/>
          <a:stretch>
            <a:fillRect/>
          </a:stretch>
        </p:blipFill>
        <p:spPr>
          <a:xfrm>
            <a:off x="4295140" y="1843405"/>
            <a:ext cx="5806440" cy="861060"/>
          </a:xfrm>
          <a:prstGeom prst="rect">
            <a:avLst/>
          </a:prstGeom>
        </p:spPr>
      </p:pic>
      <p:sp>
        <p:nvSpPr>
          <p:cNvPr id="3" name="文本框 2"/>
          <p:cNvSpPr txBox="1"/>
          <p:nvPr>
            <p:custDataLst>
              <p:tags r:id="rId19"/>
            </p:custDataLst>
          </p:nvPr>
        </p:nvSpPr>
        <p:spPr>
          <a:xfrm>
            <a:off x="4278630" y="3404870"/>
            <a:ext cx="5823585" cy="7067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我的疑问是，为啥同样是</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_c_int00</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那里的时候，知道是要调用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app_codestart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的时候，知道是调用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函数，是怎么决定的？</a:t>
            </a:r>
            <a:endPar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存储分段，</a:t>
            </a:r>
            <a:r>
              <a:rPr lang="en-US" altLang="zh-CN" dirty="0" smtClean="0"/>
              <a:t>RAM</a:t>
            </a:r>
            <a:r>
              <a:rPr dirty="0" smtClean="0"/>
              <a:t>、</a:t>
            </a:r>
            <a:r>
              <a:rPr lang="en-US" altLang="zh-CN" dirty="0" smtClean="0"/>
              <a:t>Flash</a:t>
            </a:r>
            <a:r>
              <a:rPr dirty="0" smtClean="0"/>
              <a:t>、外设</a:t>
            </a:r>
            <a:r>
              <a:rPr dirty="0" smtClean="0"/>
              <a:t>寄存器对应的</a:t>
            </a:r>
            <a:r>
              <a:rPr dirty="0" smtClean="0"/>
              <a:t>地址</a:t>
            </a:r>
            <a:endParaRPr dirty="0" smtClean="0"/>
          </a:p>
        </p:txBody>
      </p:sp>
      <p:pic>
        <p:nvPicPr>
          <p:cNvPr id="4" name="图片 3"/>
          <p:cNvPicPr>
            <a:picLocks noChangeAspect="1"/>
          </p:cNvPicPr>
          <p:nvPr/>
        </p:nvPicPr>
        <p:blipFill>
          <a:blip r:embed="rId1"/>
          <a:stretch>
            <a:fillRect/>
          </a:stretch>
        </p:blipFill>
        <p:spPr>
          <a:xfrm>
            <a:off x="118110" y="791210"/>
            <a:ext cx="5561965" cy="6008370"/>
          </a:xfrm>
          <a:prstGeom prst="rect">
            <a:avLst/>
          </a:prstGeom>
        </p:spPr>
      </p:pic>
      <p:sp>
        <p:nvSpPr>
          <p:cNvPr id="6" name="文本框 5"/>
          <p:cNvSpPr txBox="1"/>
          <p:nvPr>
            <p:custDataLst>
              <p:tags r:id="rId2"/>
            </p:custDataLst>
          </p:nvPr>
        </p:nvSpPr>
        <p:spPr>
          <a:xfrm>
            <a:off x="6022975" y="980440"/>
            <a:ext cx="423037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7" name="矩形 6"/>
          <p:cNvSpPr/>
          <p:nvPr>
            <p:custDataLst>
              <p:tags r:id="rId3"/>
            </p:custDataLst>
          </p:nvPr>
        </p:nvSpPr>
        <p:spPr>
          <a:xfrm>
            <a:off x="118110" y="6638290"/>
            <a:ext cx="5554345"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5950585" y="6561455"/>
            <a:ext cx="4557395"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向量的起始地址：</a:t>
            </a:r>
            <a:r>
              <a:rPr lang="en-US" altLang="zh-CN" sz="1200" dirty="0" smtClean="0">
                <a:solidFill>
                  <a:srgbClr val="FF0000"/>
                </a:solidFill>
                <a:latin typeface="微软雅黑 Light" panose="020B0502040204020203" pitchFamily="34" charset="-122"/>
                <a:ea typeface="微软雅黑 Light" panose="020B0502040204020203" pitchFamily="34" charset="-122"/>
              </a:rPr>
              <a:t>0x003F FFC0</a:t>
            </a:r>
            <a:r>
              <a:rPr lang="zh-CN" altLang="en-US" sz="1200" dirty="0" smtClean="0">
                <a:solidFill>
                  <a:schemeClr val="tx1"/>
                </a:solidFill>
                <a:latin typeface="微软雅黑 Light" panose="020B0502040204020203" pitchFamily="34" charset="-122"/>
                <a:ea typeface="微软雅黑 Light" panose="020B0502040204020203" pitchFamily="34" charset="-122"/>
              </a:rPr>
              <a:t>，是前面介绍的</a:t>
            </a:r>
            <a:r>
              <a:rPr lang="en-US" altLang="zh-CN" sz="1200" dirty="0" smtClean="0">
                <a:solidFill>
                  <a:srgbClr val="FF0000"/>
                </a:solidFill>
                <a:latin typeface="微软雅黑 Light" panose="020B0502040204020203" pitchFamily="34" charset="-122"/>
                <a:ea typeface="微软雅黑 Light" panose="020B0502040204020203" pitchFamily="34" charset="-122"/>
              </a:rPr>
              <a:t>Reset</a:t>
            </a:r>
            <a:r>
              <a:rPr lang="zh-CN" altLang="en-US" sz="1200" dirty="0" smtClean="0">
                <a:solidFill>
                  <a:srgbClr val="FF0000"/>
                </a:solidFill>
                <a:latin typeface="微软雅黑 Light" panose="020B0502040204020203" pitchFamily="34" charset="-122"/>
                <a:ea typeface="微软雅黑 Light" panose="020B0502040204020203" pitchFamily="34" charset="-122"/>
              </a:rPr>
              <a:t>向量</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5"/>
            </p:custDataLst>
          </p:nvPr>
        </p:nvSpPr>
        <p:spPr>
          <a:xfrm>
            <a:off x="118110" y="6452870"/>
            <a:ext cx="5554345"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6"/>
            </p:custDataLst>
          </p:nvPr>
        </p:nvSpPr>
        <p:spPr>
          <a:xfrm>
            <a:off x="5950585" y="6237605"/>
            <a:ext cx="1567815"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内部自带引导</a:t>
            </a:r>
            <a:r>
              <a:rPr lang="zh-CN" altLang="en-US" sz="1200" dirty="0" smtClean="0">
                <a:solidFill>
                  <a:schemeClr val="tx1"/>
                </a:solidFill>
                <a:latin typeface="微软雅黑 Light" panose="020B0502040204020203" pitchFamily="34" charset="-122"/>
                <a:ea typeface="微软雅黑 Light" panose="020B0502040204020203" pitchFamily="34" charset="-122"/>
              </a:rPr>
              <a:t>代码</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矩形 23"/>
          <p:cNvSpPr/>
          <p:nvPr>
            <p:custDataLst>
              <p:tags r:id="rId7"/>
            </p:custDataLst>
          </p:nvPr>
        </p:nvSpPr>
        <p:spPr>
          <a:xfrm>
            <a:off x="101600" y="6189345"/>
            <a:ext cx="5554345" cy="1212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a:stCxn id="8" idx="1"/>
          </p:cNvCxnSpPr>
          <p:nvPr/>
        </p:nvCxnSpPr>
        <p:spPr>
          <a:xfrm flipH="1">
            <a:off x="5663565" y="6682740"/>
            <a:ext cx="287020" cy="5842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a:stCxn id="10" idx="1"/>
          </p:cNvCxnSpPr>
          <p:nvPr/>
        </p:nvCxnSpPr>
        <p:spPr>
          <a:xfrm flipH="1">
            <a:off x="5662930" y="6358890"/>
            <a:ext cx="287655" cy="16637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8"/>
            </p:custDataLst>
          </p:nvPr>
        </p:nvSpPr>
        <p:spPr>
          <a:xfrm>
            <a:off x="5950585" y="5995035"/>
            <a:ext cx="202311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片上</a:t>
            </a:r>
            <a:r>
              <a:rPr lang="en-US" altLang="zh-CN" sz="1200" dirty="0" smtClean="0">
                <a:solidFill>
                  <a:schemeClr val="tx1"/>
                </a:solidFill>
                <a:latin typeface="微软雅黑 Light" panose="020B0502040204020203" pitchFamily="34" charset="-122"/>
                <a:ea typeface="微软雅黑 Light" panose="020B0502040204020203" pitchFamily="34" charset="-122"/>
              </a:rPr>
              <a:t>Flash</a:t>
            </a:r>
            <a:r>
              <a:rPr lang="zh-CN" altLang="en-US" sz="1200" dirty="0" smtClean="0">
                <a:solidFill>
                  <a:schemeClr val="tx1"/>
                </a:solidFill>
                <a:latin typeface="微软雅黑 Light" panose="020B0502040204020203" pitchFamily="34" charset="-122"/>
                <a:ea typeface="微软雅黑 Light" panose="020B0502040204020203" pitchFamily="34" charset="-122"/>
              </a:rPr>
              <a:t>，</a:t>
            </a:r>
            <a:r>
              <a:rPr lang="en-US" altLang="zh-CN" sz="1200" dirty="0" smtClean="0">
                <a:solidFill>
                  <a:schemeClr val="tx1"/>
                </a:solidFill>
                <a:latin typeface="微软雅黑 Light" panose="020B0502040204020203" pitchFamily="34" charset="-122"/>
                <a:ea typeface="微软雅黑 Light" panose="020B0502040204020203" pitchFamily="34" charset="-122"/>
              </a:rPr>
              <a:t>256K</a:t>
            </a:r>
            <a:r>
              <a:rPr lang="en-US" altLang="zh-CN" sz="1200" dirty="0" smtClean="0">
                <a:solidFill>
                  <a:schemeClr val="tx1"/>
                </a:solidFill>
                <a:latin typeface="微软雅黑 Light" panose="020B0502040204020203" pitchFamily="34" charset="-122"/>
                <a:ea typeface="微软雅黑 Light" panose="020B0502040204020203" pitchFamily="34" charset="-122"/>
              </a:rPr>
              <a:t>W/512KB</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32" name="直接连接符 31"/>
          <p:cNvCxnSpPr>
            <a:stCxn id="31" idx="1"/>
          </p:cNvCxnSpPr>
          <p:nvPr/>
        </p:nvCxnSpPr>
        <p:spPr>
          <a:xfrm flipH="1">
            <a:off x="5662930" y="6116320"/>
            <a:ext cx="287655" cy="12128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cxnSp>
        <p:nvCxnSpPr>
          <p:cNvPr id="33" name="直接连接符 32"/>
          <p:cNvCxnSpPr>
            <a:stCxn id="34" idx="1"/>
          </p:cNvCxnSpPr>
          <p:nvPr/>
        </p:nvCxnSpPr>
        <p:spPr>
          <a:xfrm flipH="1" flipV="1">
            <a:off x="5502275" y="1390015"/>
            <a:ext cx="448310" cy="8001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9"/>
            </p:custDataLst>
          </p:nvPr>
        </p:nvSpPr>
        <p:spPr>
          <a:xfrm>
            <a:off x="5950585" y="1348740"/>
            <a:ext cx="309626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中间</a:t>
            </a:r>
            <a:r>
              <a:rPr lang="en-US" altLang="zh-CN" sz="1200" dirty="0" smtClean="0">
                <a:solidFill>
                  <a:schemeClr val="tx1"/>
                </a:solidFill>
                <a:latin typeface="微软雅黑 Light" panose="020B0502040204020203" pitchFamily="34" charset="-122"/>
                <a:ea typeface="微软雅黑 Light" panose="020B0502040204020203" pitchFamily="34" charset="-122"/>
              </a:rPr>
              <a:t>0B00~0CFF</a:t>
            </a:r>
            <a:r>
              <a:rPr lang="zh-CN" altLang="en-US" sz="1200" dirty="0" smtClean="0">
                <a:solidFill>
                  <a:schemeClr val="tx1"/>
                </a:solidFill>
                <a:latin typeface="微软雅黑 Light" panose="020B0502040204020203" pitchFamily="34" charset="-122"/>
                <a:ea typeface="微软雅黑 Light" panose="020B0502040204020203" pitchFamily="34" charset="-122"/>
              </a:rPr>
              <a:t>是</a:t>
            </a:r>
            <a:r>
              <a:rPr lang="en-US" altLang="zh-CN" sz="1200" dirty="0" smtClean="0">
                <a:solidFill>
                  <a:schemeClr val="tx1"/>
                </a:solidFill>
                <a:latin typeface="微软雅黑 Light" panose="020B0502040204020203" pitchFamily="34" charset="-122"/>
                <a:ea typeface="微软雅黑 Light" panose="020B0502040204020203" pitchFamily="34" charset="-122"/>
              </a:rPr>
              <a:t>ADC</a:t>
            </a: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Timer</a:t>
            </a:r>
            <a:r>
              <a:rPr lang="zh-CN" altLang="en-US" sz="1200" dirty="0" smtClean="0">
                <a:solidFill>
                  <a:schemeClr val="tx1"/>
                </a:solidFill>
                <a:latin typeface="微软雅黑 Light" panose="020B0502040204020203" pitchFamily="34" charset="-122"/>
                <a:ea typeface="微软雅黑 Light" panose="020B0502040204020203" pitchFamily="34" charset="-122"/>
              </a:rPr>
              <a:t>的外设</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0"/>
            </p:custDataLst>
          </p:nvPr>
        </p:nvSpPr>
        <p:spPr>
          <a:xfrm>
            <a:off x="5951220" y="1645920"/>
            <a:ext cx="330454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中间</a:t>
            </a:r>
            <a:r>
              <a:rPr lang="en-US" altLang="zh-CN" sz="1200" dirty="0" smtClean="0">
                <a:solidFill>
                  <a:schemeClr val="tx1"/>
                </a:solidFill>
                <a:latin typeface="微软雅黑 Light" panose="020B0502040204020203" pitchFamily="34" charset="-122"/>
                <a:ea typeface="微软雅黑 Light" panose="020B0502040204020203" pitchFamily="34" charset="-122"/>
              </a:rPr>
              <a:t>1000~147F</a:t>
            </a:r>
            <a:r>
              <a:rPr lang="zh-CN" altLang="en-US" sz="1200" dirty="0" smtClean="0">
                <a:solidFill>
                  <a:schemeClr val="tx1"/>
                </a:solidFill>
                <a:latin typeface="微软雅黑 Light" panose="020B0502040204020203" pitchFamily="34" charset="-122"/>
                <a:ea typeface="微软雅黑 Light" panose="020B0502040204020203" pitchFamily="34" charset="-122"/>
              </a:rPr>
              <a:t>是</a:t>
            </a:r>
            <a:r>
              <a:rPr lang="en-US" altLang="zh-CN" sz="1200" dirty="0" smtClean="0">
                <a:solidFill>
                  <a:schemeClr val="tx1"/>
                </a:solidFill>
                <a:latin typeface="微软雅黑 Light" panose="020B0502040204020203" pitchFamily="34" charset="-122"/>
                <a:ea typeface="微软雅黑 Light" panose="020B0502040204020203" pitchFamily="34" charset="-122"/>
              </a:rPr>
              <a:t>DMA</a:t>
            </a: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CLA</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zh-CN" altLang="en-US" sz="1200" dirty="0" smtClean="0">
                <a:solidFill>
                  <a:schemeClr val="tx1"/>
                </a:solidFill>
                <a:latin typeface="微软雅黑 Light" panose="020B0502040204020203" pitchFamily="34" charset="-122"/>
                <a:ea typeface="微软雅黑 Light" panose="020B0502040204020203" pitchFamily="34" charset="-122"/>
              </a:rPr>
              <a:t>部分外设</a:t>
            </a:r>
            <a:r>
              <a:rPr lang="zh-CN" altLang="en-US" sz="1200"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36" name="直接连接符 35"/>
          <p:cNvCxnSpPr>
            <a:stCxn id="35" idx="1"/>
          </p:cNvCxnSpPr>
          <p:nvPr/>
        </p:nvCxnSpPr>
        <p:spPr>
          <a:xfrm flipH="1" flipV="1">
            <a:off x="5518785" y="1517650"/>
            <a:ext cx="432435" cy="24955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11"/>
            </p:custDataLst>
          </p:nvPr>
        </p:nvSpPr>
        <p:spPr>
          <a:xfrm>
            <a:off x="9479280" y="1390015"/>
            <a:ext cx="2518410" cy="2425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其他外设的寄存器地址同样可以在后面的表中进行查找</a:t>
            </a: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2"/>
          <a:stretch>
            <a:fillRect/>
          </a:stretch>
        </p:blipFill>
        <p:spPr>
          <a:xfrm>
            <a:off x="6022975" y="1943100"/>
            <a:ext cx="3613785" cy="4048125"/>
          </a:xfrm>
          <a:prstGeom prst="rect">
            <a:avLst/>
          </a:prstGeom>
        </p:spPr>
      </p:pic>
      <p:sp>
        <p:nvSpPr>
          <p:cNvPr id="39" name="文本框 38"/>
          <p:cNvSpPr txBox="1"/>
          <p:nvPr>
            <p:custDataLst>
              <p:tags r:id="rId13"/>
            </p:custDataLst>
          </p:nvPr>
        </p:nvSpPr>
        <p:spPr>
          <a:xfrm>
            <a:off x="9479915" y="3355975"/>
            <a:ext cx="2518410" cy="87884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CMD</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文件中的内存分配和表格略有不同，还需要研究。</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RAM</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分配过程中要管</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LSx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GSx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Flash</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分配过程中要管</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Sectorx</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CMD</a:t>
            </a:r>
            <a:r>
              <a:rPr dirty="0" smtClean="0"/>
              <a:t>文件</a:t>
            </a:r>
            <a:endParaRPr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学习材料与概要</a:t>
            </a:r>
            <a:r>
              <a:rPr dirty="0" smtClean="0"/>
              <a:t>介绍</a:t>
            </a:r>
            <a:endParaRPr dirty="0" smtClean="0"/>
          </a:p>
        </p:txBody>
      </p:sp>
      <p:sp>
        <p:nvSpPr>
          <p:cNvPr id="4" name="文本框 3"/>
          <p:cNvSpPr txBox="1"/>
          <p:nvPr>
            <p:custDataLst>
              <p:tags r:id="rId1"/>
            </p:custDataLst>
          </p:nvPr>
        </p:nvSpPr>
        <p:spPr>
          <a:xfrm>
            <a:off x="622300" y="836930"/>
            <a:ext cx="10966450" cy="1174115"/>
          </a:xfrm>
          <a:prstGeom prst="rect">
            <a:avLst/>
          </a:prstGeom>
          <a:noFill/>
        </p:spPr>
        <p:txBody>
          <a:bodyPr wrap="square" rtlCol="0">
            <a:noAutofit/>
          </a:bodyPr>
          <a:p>
            <a:pPr indent="0">
              <a:lnSpc>
                <a:spcPct val="15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TI</a:t>
            </a:r>
            <a:r>
              <a:rPr lang="zh-CN" altLang="en-US" sz="1200" dirty="0" smtClean="0">
                <a:solidFill>
                  <a:srgbClr val="FF0000"/>
                </a:solidFill>
                <a:latin typeface="微软雅黑 Light" panose="020B0502040204020203" pitchFamily="34" charset="-122"/>
                <a:ea typeface="微软雅黑 Light" panose="020B0502040204020203" pitchFamily="34" charset="-122"/>
              </a:rPr>
              <a:t>官网或论坛上的一些学习材料：</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[1] https://dev.ti.com/tirex/explore/node?node=A__AQef2fh7mfB5qd2vTSOofQ__C2000-ACADEMY__3H1LnqB__LATEST</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[2] https://www.ti.com.cn/zh-cn/video/series/control-law-accelerator-hands-on-workshop.html#transcript-tab</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[3] https://e2echina.ti.com/blogs_/b/the_process/posts/c2000-cla-cla</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endParaRPr>
          </a:p>
        </p:txBody>
      </p:sp>
      <p:pic>
        <p:nvPicPr>
          <p:cNvPr id="100" name="图片 99"/>
          <p:cNvPicPr>
            <a:picLocks noChangeAspect="1"/>
          </p:cNvPicPr>
          <p:nvPr/>
        </p:nvPicPr>
        <p:blipFill>
          <a:blip r:embed="rId2"/>
          <a:stretch>
            <a:fillRect/>
          </a:stretch>
        </p:blipFill>
        <p:spPr>
          <a:xfrm>
            <a:off x="622300" y="2133600"/>
            <a:ext cx="3766185" cy="2153920"/>
          </a:xfrm>
          <a:prstGeom prst="rect">
            <a:avLst/>
          </a:prstGeom>
          <a:noFill/>
          <a:ln w="9525">
            <a:noFill/>
          </a:ln>
        </p:spPr>
      </p:pic>
      <p:sp>
        <p:nvSpPr>
          <p:cNvPr id="3" name="文本框 2"/>
          <p:cNvSpPr txBox="1"/>
          <p:nvPr>
            <p:custDataLst>
              <p:tags r:id="rId3"/>
            </p:custDataLst>
          </p:nvPr>
        </p:nvSpPr>
        <p:spPr>
          <a:xfrm>
            <a:off x="2094230" y="2348865"/>
            <a:ext cx="822325" cy="2495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架构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406400" y="4364990"/>
            <a:ext cx="3993515" cy="2425700"/>
          </a:xfrm>
          <a:prstGeom prst="rect">
            <a:avLst/>
          </a:prstGeom>
          <a:noFill/>
          <a:ln w="9525">
            <a:noFill/>
          </a:ln>
        </p:spPr>
      </p:pic>
      <p:sp>
        <p:nvSpPr>
          <p:cNvPr id="7" name="文本框 6"/>
          <p:cNvSpPr txBox="1"/>
          <p:nvPr>
            <p:custDataLst>
              <p:tags r:id="rId5"/>
            </p:custDataLst>
          </p:nvPr>
        </p:nvSpPr>
        <p:spPr>
          <a:xfrm>
            <a:off x="1918970" y="4580890"/>
            <a:ext cx="822325" cy="2044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内存</a:t>
            </a:r>
            <a:r>
              <a:rPr lang="zh-CN" altLang="en-US" sz="1200" dirty="0" smtClean="0">
                <a:highlight>
                  <a:srgbClr val="FFFF00"/>
                </a:highlight>
                <a:latin typeface="微软雅黑 Light" panose="020B0502040204020203" pitchFamily="34" charset="-122"/>
                <a:ea typeface="微软雅黑 Light" panose="020B0502040204020203" pitchFamily="34" charset="-122"/>
              </a:rPr>
              <a:t>架构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6"/>
          <a:stretch>
            <a:fillRect/>
          </a:stretch>
        </p:blipFill>
        <p:spPr>
          <a:xfrm>
            <a:off x="5089525" y="2261235"/>
            <a:ext cx="6747510" cy="1136015"/>
          </a:xfrm>
          <a:prstGeom prst="rect">
            <a:avLst/>
          </a:prstGeom>
        </p:spPr>
      </p:pic>
      <p:sp>
        <p:nvSpPr>
          <p:cNvPr id="40" name="矩形 39"/>
          <p:cNvSpPr/>
          <p:nvPr/>
        </p:nvSpPr>
        <p:spPr>
          <a:xfrm>
            <a:off x="5089525" y="2491740"/>
            <a:ext cx="6783070" cy="261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089525" y="2908935"/>
            <a:ext cx="6783070" cy="2254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custDataLst>
              <p:tags r:id="rId7"/>
            </p:custDataLst>
          </p:nvPr>
        </p:nvSpPr>
        <p:spPr>
          <a:xfrm>
            <a:off x="5097145" y="3413125"/>
            <a:ext cx="2494280" cy="2755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主要为一些快速的控制任务服务</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5089525" y="386143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内存</a:t>
            </a:r>
            <a:r>
              <a:rPr dirty="0" smtClean="0"/>
              <a:t>管理</a:t>
            </a:r>
            <a:endParaRPr dirty="0" smtClean="0"/>
          </a:p>
        </p:txBody>
      </p:sp>
      <p:pic>
        <p:nvPicPr>
          <p:cNvPr id="7" name="图片 6"/>
          <p:cNvPicPr>
            <a:picLocks noChangeAspect="1"/>
          </p:cNvPicPr>
          <p:nvPr/>
        </p:nvPicPr>
        <p:blipFill>
          <a:blip r:embed="rId1"/>
          <a:stretch>
            <a:fillRect/>
          </a:stretch>
        </p:blipFill>
        <p:spPr>
          <a:xfrm>
            <a:off x="262255" y="927100"/>
            <a:ext cx="6368415" cy="940435"/>
          </a:xfrm>
          <a:prstGeom prst="rect">
            <a:avLst/>
          </a:prstGeom>
        </p:spPr>
      </p:pic>
      <p:sp>
        <p:nvSpPr>
          <p:cNvPr id="8" name="文本框 7"/>
          <p:cNvSpPr txBox="1"/>
          <p:nvPr>
            <p:custDataLst>
              <p:tags r:id="rId2"/>
            </p:custDataLst>
          </p:nvPr>
        </p:nvSpPr>
        <p:spPr>
          <a:xfrm>
            <a:off x="342265" y="1849755"/>
            <a:ext cx="6287770" cy="60833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a:t>
            </a:r>
            <a:r>
              <a:rPr lang="zh-CN" altLang="en-US" sz="1200" dirty="0" smtClean="0">
                <a:highlight>
                  <a:srgbClr val="00FF00"/>
                </a:highlight>
                <a:latin typeface="微软雅黑 Light" panose="020B0502040204020203" pitchFamily="34" charset="-122"/>
                <a:ea typeface="微软雅黑 Light" panose="020B0502040204020203" pitchFamily="34" charset="-122"/>
              </a:rPr>
              <a:t>、两快特定的内存</a:t>
            </a:r>
            <a:r>
              <a:rPr lang="en-US" altLang="zh-CN" sz="1200" dirty="0" smtClean="0">
                <a:highlight>
                  <a:srgbClr val="00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2</a:t>
            </a:r>
            <a:r>
              <a:rPr lang="zh-CN" altLang="en-US" sz="1200" dirty="0" smtClean="0">
                <a:highlight>
                  <a:srgbClr val="00FF00"/>
                </a:highlight>
                <a:latin typeface="微软雅黑 Light" panose="020B0502040204020203" pitchFamily="34" charset="-122"/>
                <a:ea typeface="微软雅黑 Light" panose="020B0502040204020203" pitchFamily="34" charset="-122"/>
              </a:rPr>
              <a:t>、内存可配置为程序或数据空间；</a:t>
            </a:r>
            <a:r>
              <a:rPr lang="en-US" altLang="zh-CN" sz="1200" dirty="0" smtClean="0">
                <a:highlight>
                  <a:srgbClr val="00FF00"/>
                </a:highlight>
                <a:latin typeface="微软雅黑 Light" panose="020B0502040204020203" pitchFamily="34" charset="-122"/>
                <a:ea typeface="微软雅黑 Light" panose="020B0502040204020203" pitchFamily="34" charset="-122"/>
              </a:rPr>
              <a:t>3</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DMA</a:t>
            </a:r>
            <a:r>
              <a:rPr lang="zh-CN" altLang="en-US" sz="1200" dirty="0" smtClean="0">
                <a:highlight>
                  <a:srgbClr val="00FF00"/>
                </a:highlight>
                <a:latin typeface="微软雅黑 Light" panose="020B0502040204020203" pitchFamily="34" charset="-122"/>
                <a:ea typeface="微软雅黑 Light" panose="020B0502040204020203" pitchFamily="34" charset="-122"/>
              </a:rPr>
              <a:t>均可访问内存，默认仲裁机制</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为</a:t>
            </a:r>
            <a:r>
              <a:rPr lang="en-US" altLang="zh-CN" sz="1200" dirty="0" smtClean="0">
                <a:highlight>
                  <a:srgbClr val="00FF00"/>
                </a:highlight>
                <a:latin typeface="微软雅黑 Light" panose="020B0502040204020203" pitchFamily="34" charset="-122"/>
                <a:ea typeface="微软雅黑 Light" panose="020B0502040204020203" pitchFamily="34" charset="-122"/>
              </a:rPr>
              <a:t>secondary master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（细节要看</a:t>
            </a:r>
            <a:r>
              <a:rPr lang="en-US" altLang="zh-CN" sz="1200" b="1" dirty="0" smtClean="0">
                <a:highlight>
                  <a:srgbClr val="00FF00"/>
                </a:highlight>
                <a:latin typeface="微软雅黑 Light" panose="020B0502040204020203" pitchFamily="34" charset="-122"/>
                <a:ea typeface="微软雅黑 Light" panose="020B0502040204020203" pitchFamily="34" charset="-122"/>
              </a:rPr>
              <a:t>manual</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的</a:t>
            </a:r>
            <a:r>
              <a:rPr lang="en-US" altLang="zh-CN" sz="1200" b="1" dirty="0" smtClean="0">
                <a:highlight>
                  <a:srgbClr val="00FF00"/>
                </a:highlight>
                <a:latin typeface="微软雅黑 Light" panose="020B0502040204020203" pitchFamily="34" charset="-122"/>
                <a:ea typeface="微软雅黑 Light" panose="020B0502040204020203" pitchFamily="34" charset="-122"/>
              </a:rPr>
              <a:t>3.11</a:t>
            </a:r>
            <a:r>
              <a:rPr lang="zh-CN" altLang="en-US" sz="1200" b="1" dirty="0" smtClean="0">
                <a:highlight>
                  <a:srgbClr val="00FF00"/>
                </a:highlight>
                <a:latin typeface="微软雅黑 Light" panose="020B0502040204020203" pitchFamily="34" charset="-122"/>
                <a:ea typeface="微软雅黑 Light" panose="020B0502040204020203" pitchFamily="34" charset="-122"/>
              </a:rPr>
              <a:t>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b="1" dirty="0" smtClean="0">
                <a:highlight>
                  <a:srgbClr val="00FF00"/>
                </a:highlight>
                <a:latin typeface="微软雅黑 Light" panose="020B0502040204020203" pitchFamily="34" charset="-122"/>
                <a:ea typeface="微软雅黑 Light" panose="020B0502040204020203" pitchFamily="34" charset="-122"/>
              </a:rPr>
              <a:t>6.3.1</a:t>
            </a:r>
            <a:r>
              <a:rPr lang="zh-CN" altLang="en-US" sz="1200" b="1" dirty="0" smtClean="0">
                <a:highlight>
                  <a:srgbClr val="00FF00"/>
                </a:highlight>
                <a:latin typeface="微软雅黑 Light" panose="020B0502040204020203" pitchFamily="34" charset="-122"/>
                <a:ea typeface="微软雅黑 Light" panose="020B0502040204020203" pitchFamily="34" charset="-122"/>
              </a:rPr>
              <a:t>节</a:t>
            </a:r>
            <a:r>
              <a:rPr lang="en-US" altLang="zh-CN" sz="1200" b="1" dirty="0" smtClean="0">
                <a:highlight>
                  <a:srgbClr val="00FF00"/>
                </a:highlight>
                <a:latin typeface="微软雅黑 Light" panose="020B0502040204020203" pitchFamily="34" charset="-122"/>
                <a:ea typeface="微软雅黑 Light" panose="020B0502040204020203" pitchFamily="34" charset="-122"/>
              </a:rPr>
              <a:t> CLA Memory</a:t>
            </a:r>
            <a:r>
              <a:rPr lang="zh-CN" altLang="en-US" sz="1200" dirty="0" smtClean="0">
                <a:highlight>
                  <a:srgbClr val="00FF00"/>
                </a:highlight>
                <a:latin typeface="微软雅黑 Light" panose="020B0502040204020203" pitchFamily="34" charset="-122"/>
                <a:ea typeface="微软雅黑 Light" panose="020B0502040204020203" pitchFamily="34" charset="-122"/>
              </a:rPr>
              <a:t>讲的很</a:t>
            </a:r>
            <a:r>
              <a:rPr lang="zh-CN" altLang="en-US" sz="1200" dirty="0" smtClean="0">
                <a:highlight>
                  <a:srgbClr val="00FF00"/>
                </a:highlight>
                <a:latin typeface="微软雅黑 Light" panose="020B0502040204020203" pitchFamily="34" charset="-122"/>
                <a:ea typeface="微软雅黑 Light" panose="020B0502040204020203" pitchFamily="34" charset="-122"/>
              </a:rPr>
              <a:t>清楚</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srcRect/>
          <a:stretch>
            <a:fillRect/>
          </a:stretch>
        </p:blipFill>
        <p:spPr>
          <a:xfrm>
            <a:off x="261620" y="4682490"/>
            <a:ext cx="4124325" cy="1590675"/>
          </a:xfrm>
          <a:prstGeom prst="rect">
            <a:avLst/>
          </a:prstGeom>
        </p:spPr>
      </p:pic>
      <p:pic>
        <p:nvPicPr>
          <p:cNvPr id="11" name="图片 10"/>
          <p:cNvPicPr>
            <a:picLocks noChangeAspect="1"/>
          </p:cNvPicPr>
          <p:nvPr/>
        </p:nvPicPr>
        <p:blipFill>
          <a:blip r:embed="rId4"/>
          <a:stretch>
            <a:fillRect/>
          </a:stretch>
        </p:blipFill>
        <p:spPr>
          <a:xfrm>
            <a:off x="261620" y="4291330"/>
            <a:ext cx="4181475" cy="323850"/>
          </a:xfrm>
          <a:prstGeom prst="rect">
            <a:avLst/>
          </a:prstGeom>
        </p:spPr>
      </p:pic>
      <p:sp>
        <p:nvSpPr>
          <p:cNvPr id="12" name="文本框 11"/>
          <p:cNvSpPr txBox="1"/>
          <p:nvPr>
            <p:custDataLst>
              <p:tags r:id="rId5"/>
            </p:custDataLst>
          </p:nvPr>
        </p:nvSpPr>
        <p:spPr>
          <a:xfrm>
            <a:off x="342265" y="6307455"/>
            <a:ext cx="1720215" cy="27559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内部的内存管理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6"/>
            </p:custDataLst>
          </p:nvPr>
        </p:nvSpPr>
        <p:spPr>
          <a:xfrm>
            <a:off x="4438650" y="4147820"/>
            <a:ext cx="1909445" cy="6400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这里在前面定义的</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交互的</a:t>
            </a:r>
            <a:r>
              <a:rPr lang="en-US" altLang="zh-CN" sz="1200" dirty="0" smtClean="0">
                <a:highlight>
                  <a:srgbClr val="FF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FFFF00"/>
                </a:highlight>
                <a:latin typeface="微软雅黑 Light" panose="020B0502040204020203" pitchFamily="34" charset="-122"/>
                <a:ea typeface="微软雅黑 Light" panose="020B0502040204020203" pitchFamily="34" charset="-122"/>
              </a:rPr>
              <a:t>中，这里是专用的</a:t>
            </a:r>
            <a:r>
              <a:rPr lang="en-US" altLang="zh-CN" sz="1200" dirty="0" smtClean="0">
                <a:highlight>
                  <a:srgbClr val="FFFF00"/>
                </a:highlight>
                <a:latin typeface="微软雅黑 Light" panose="020B0502040204020203" pitchFamily="34" charset="-122"/>
                <a:ea typeface="微软雅黑 Light" panose="020B0502040204020203" pitchFamily="34" charset="-122"/>
              </a:rPr>
              <a:t>128</a:t>
            </a:r>
            <a:r>
              <a:rPr lang="en-US" altLang="zh-CN" sz="1200" dirty="0" smtClean="0">
                <a:highlight>
                  <a:srgbClr val="FFFF00"/>
                </a:highlight>
                <a:latin typeface="微软雅黑 Light" panose="020B0502040204020203" pitchFamily="34" charset="-122"/>
                <a:ea typeface="微软雅黑 Light" panose="020B0502040204020203" pitchFamily="34" charset="-122"/>
              </a:rPr>
              <a:t>W</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4078605" y="4795520"/>
            <a:ext cx="648335" cy="1296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7"/>
            </p:custDataLst>
          </p:nvPr>
        </p:nvSpPr>
        <p:spPr>
          <a:xfrm>
            <a:off x="765175" y="5227955"/>
            <a:ext cx="1391920" cy="2692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这里暂时没看懂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8"/>
          <a:stretch>
            <a:fillRect/>
          </a:stretch>
        </p:blipFill>
        <p:spPr>
          <a:xfrm>
            <a:off x="7463155" y="1972945"/>
            <a:ext cx="4069715" cy="1132205"/>
          </a:xfrm>
          <a:prstGeom prst="rect">
            <a:avLst/>
          </a:prstGeom>
        </p:spPr>
      </p:pic>
      <p:pic>
        <p:nvPicPr>
          <p:cNvPr id="17" name="图片 16"/>
          <p:cNvPicPr>
            <a:picLocks noChangeAspect="1"/>
          </p:cNvPicPr>
          <p:nvPr/>
        </p:nvPicPr>
        <p:blipFill>
          <a:blip r:embed="rId9"/>
          <a:stretch>
            <a:fillRect/>
          </a:stretch>
        </p:blipFill>
        <p:spPr>
          <a:xfrm>
            <a:off x="7463155" y="3181985"/>
            <a:ext cx="3689985" cy="1175385"/>
          </a:xfrm>
          <a:prstGeom prst="rect">
            <a:avLst/>
          </a:prstGeom>
        </p:spPr>
      </p:pic>
      <p:pic>
        <p:nvPicPr>
          <p:cNvPr id="18" name="图片 17"/>
          <p:cNvPicPr>
            <a:picLocks noChangeAspect="1"/>
          </p:cNvPicPr>
          <p:nvPr/>
        </p:nvPicPr>
        <p:blipFill>
          <a:blip r:embed="rId10"/>
          <a:stretch>
            <a:fillRect/>
          </a:stretch>
        </p:blipFill>
        <p:spPr>
          <a:xfrm>
            <a:off x="7463155" y="4577715"/>
            <a:ext cx="2682240" cy="265430"/>
          </a:xfrm>
          <a:prstGeom prst="rect">
            <a:avLst/>
          </a:prstGeom>
        </p:spPr>
      </p:pic>
      <p:pic>
        <p:nvPicPr>
          <p:cNvPr id="19" name="图片 18"/>
          <p:cNvPicPr>
            <a:picLocks noChangeAspect="1"/>
          </p:cNvPicPr>
          <p:nvPr/>
        </p:nvPicPr>
        <p:blipFill>
          <a:blip r:embed="rId11"/>
          <a:stretch>
            <a:fillRect/>
          </a:stretch>
        </p:blipFill>
        <p:spPr>
          <a:xfrm>
            <a:off x="7462520" y="4872355"/>
            <a:ext cx="2682875" cy="258445"/>
          </a:xfrm>
          <a:prstGeom prst="rect">
            <a:avLst/>
          </a:prstGeom>
        </p:spPr>
      </p:pic>
      <p:pic>
        <p:nvPicPr>
          <p:cNvPr id="20" name="图片 19"/>
          <p:cNvPicPr>
            <a:picLocks noChangeAspect="1"/>
          </p:cNvPicPr>
          <p:nvPr/>
        </p:nvPicPr>
        <p:blipFill>
          <a:blip r:embed="rId12"/>
          <a:stretch>
            <a:fillRect/>
          </a:stretch>
        </p:blipFill>
        <p:spPr>
          <a:xfrm>
            <a:off x="295275" y="3860165"/>
            <a:ext cx="4143375" cy="400050"/>
          </a:xfrm>
          <a:prstGeom prst="rect">
            <a:avLst/>
          </a:prstGeom>
        </p:spPr>
      </p:pic>
      <p:sp>
        <p:nvSpPr>
          <p:cNvPr id="23" name="文本框 22"/>
          <p:cNvSpPr txBox="1"/>
          <p:nvPr>
            <p:custDataLst>
              <p:tags r:id="rId13"/>
            </p:custDataLst>
          </p:nvPr>
        </p:nvSpPr>
        <p:spPr>
          <a:xfrm>
            <a:off x="10199370" y="4702175"/>
            <a:ext cx="1655445" cy="4019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LS4</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与</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LS5 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分配，分别是程序与数据</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空间</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4"/>
            </p:custDataLst>
          </p:nvPr>
        </p:nvSpPr>
        <p:spPr>
          <a:xfrm>
            <a:off x="8039100" y="3651885"/>
            <a:ext cx="2002155"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CPU</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与</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CLA</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之间的</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MSG</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RAM</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2" name="矩形 21"/>
          <p:cNvSpPr/>
          <p:nvPr/>
        </p:nvSpPr>
        <p:spPr>
          <a:xfrm>
            <a:off x="7442835" y="1884680"/>
            <a:ext cx="4170045" cy="12585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custDataLst>
              <p:tags r:id="rId15"/>
            </p:custDataLst>
          </p:nvPr>
        </p:nvSpPr>
        <p:spPr>
          <a:xfrm>
            <a:off x="8111490" y="1680210"/>
            <a:ext cx="2496185" cy="2692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这里如何与</a:t>
            </a:r>
            <a:r>
              <a:rPr lang="en-US" altLang="zh-CN" sz="1200" dirty="0" smtClean="0">
                <a:highlight>
                  <a:srgbClr val="FF0000"/>
                </a:highlight>
                <a:latin typeface="微软雅黑 Light" panose="020B0502040204020203" pitchFamily="34" charset="-122"/>
                <a:ea typeface="微软雅黑 Light" panose="020B0502040204020203" pitchFamily="34" charset="-122"/>
              </a:rPr>
              <a:t>CMD</a:t>
            </a:r>
            <a:r>
              <a:rPr lang="zh-CN" altLang="en-US" sz="1200" dirty="0" smtClean="0">
                <a:highlight>
                  <a:srgbClr val="FF0000"/>
                </a:highlight>
                <a:latin typeface="微软雅黑 Light" panose="020B0502040204020203" pitchFamily="34" charset="-122"/>
                <a:ea typeface="微软雅黑 Light" panose="020B0502040204020203" pitchFamily="34" charset="-122"/>
              </a:rPr>
              <a:t>对应，没有</a:t>
            </a:r>
            <a:r>
              <a:rPr lang="zh-CN" altLang="en-US" sz="1200" dirty="0" smtClean="0">
                <a:highlight>
                  <a:srgbClr val="FF0000"/>
                </a:highlight>
                <a:latin typeface="微软雅黑 Light" panose="020B0502040204020203" pitchFamily="34" charset="-122"/>
                <a:ea typeface="微软雅黑 Light" panose="020B0502040204020203" pitchFamily="34" charset="-122"/>
              </a:rPr>
              <a:t>搞懂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6"/>
            </p:custDataLst>
          </p:nvPr>
        </p:nvSpPr>
        <p:spPr>
          <a:xfrm>
            <a:off x="7442835" y="5301615"/>
            <a:ext cx="3797935" cy="7023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这里我没有搞明白的是，如何把</a:t>
            </a:r>
            <a:r>
              <a:rPr lang="en-US" altLang="zh-CN" sz="1200" dirty="0" smtClean="0">
                <a:highlight>
                  <a:srgbClr val="FF0000"/>
                </a:highlight>
                <a:latin typeface="微软雅黑 Light" panose="020B0502040204020203" pitchFamily="34" charset="-122"/>
                <a:ea typeface="微软雅黑 Light" panose="020B0502040204020203" pitchFamily="34" charset="-122"/>
              </a:rPr>
              <a:t>CLA</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部分的程序从</a:t>
            </a:r>
            <a:r>
              <a:rPr lang="en-US" altLang="zh-CN" sz="1200" dirty="0" smtClean="0">
                <a:highlight>
                  <a:srgbClr val="FF0000"/>
                </a:highlight>
                <a:latin typeface="微软雅黑 Light" panose="020B0502040204020203" pitchFamily="34" charset="-122"/>
                <a:ea typeface="微软雅黑 Light" panose="020B0502040204020203" pitchFamily="34" charset="-122"/>
              </a:rPr>
              <a:t>Flash</a:t>
            </a:r>
            <a:r>
              <a:rPr lang="zh-CN" altLang="en-US" sz="1200" dirty="0" smtClean="0">
                <a:highlight>
                  <a:srgbClr val="FF0000"/>
                </a:highlight>
                <a:latin typeface="微软雅黑 Light" panose="020B0502040204020203" pitchFamily="34" charset="-122"/>
                <a:ea typeface="微软雅黑 Light" panose="020B0502040204020203" pitchFamily="34" charset="-122"/>
              </a:rPr>
              <a:t>复制到</a:t>
            </a:r>
            <a:r>
              <a:rPr lang="en-US" altLang="zh-CN" sz="1200" dirty="0" smtClean="0">
                <a:highlight>
                  <a:srgbClr val="FF0000"/>
                </a:highlight>
                <a:latin typeface="微软雅黑 Light" panose="020B0502040204020203" pitchFamily="34" charset="-122"/>
                <a:ea typeface="微软雅黑 Light" panose="020B0502040204020203" pitchFamily="34" charset="-122"/>
              </a:rPr>
              <a:t>RAM</a:t>
            </a:r>
            <a:r>
              <a:rPr lang="zh-CN" altLang="en-US" sz="1200" dirty="0" smtClean="0">
                <a:highlight>
                  <a:srgbClr val="FF0000"/>
                </a:highlight>
                <a:latin typeface="微软雅黑 Light" panose="020B0502040204020203" pitchFamily="34" charset="-122"/>
                <a:ea typeface="微软雅黑 Light" panose="020B0502040204020203" pitchFamily="34" charset="-122"/>
              </a:rPr>
              <a:t>内，怎么知道从哪里</a:t>
            </a:r>
            <a:r>
              <a:rPr lang="zh-CN" altLang="en-US" sz="1200" dirty="0" smtClean="0">
                <a:highlight>
                  <a:srgbClr val="FF0000"/>
                </a:highlight>
                <a:latin typeface="微软雅黑 Light" panose="020B0502040204020203" pitchFamily="34" charset="-122"/>
                <a:ea typeface="微软雅黑 Light" panose="020B0502040204020203" pitchFamily="34" charset="-122"/>
              </a:rPr>
              <a:t>复制？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其实与从</a:t>
            </a:r>
            <a:r>
              <a:rPr lang="en-US" altLang="zh-CN" sz="1200" dirty="0" smtClean="0">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highlight>
                  <a:srgbClr val="FF0000"/>
                </a:highlight>
                <a:latin typeface="微软雅黑 Light" panose="020B0502040204020203" pitchFamily="34" charset="-122"/>
                <a:ea typeface="微软雅黑 Light" panose="020B0502040204020203" pitchFamily="34" charset="-122"/>
              </a:rPr>
              <a:t>里复制程序是一样的，机理搞</a:t>
            </a:r>
            <a:r>
              <a:rPr lang="zh-CN" altLang="en-US" sz="1200" dirty="0" smtClean="0">
                <a:highlight>
                  <a:srgbClr val="FF0000"/>
                </a:highlight>
                <a:latin typeface="微软雅黑 Light" panose="020B0502040204020203" pitchFamily="34" charset="-122"/>
                <a:ea typeface="微软雅黑 Light" panose="020B0502040204020203" pitchFamily="34" charset="-122"/>
              </a:rPr>
              <a:t>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17"/>
          <a:stretch>
            <a:fillRect/>
          </a:stretch>
        </p:blipFill>
        <p:spPr>
          <a:xfrm>
            <a:off x="262255" y="2477770"/>
            <a:ext cx="6457950" cy="963295"/>
          </a:xfrm>
          <a:prstGeom prst="rect">
            <a:avLst/>
          </a:prstGeom>
        </p:spPr>
      </p:pic>
      <p:sp>
        <p:nvSpPr>
          <p:cNvPr id="26" name="文本框 25"/>
          <p:cNvSpPr txBox="1"/>
          <p:nvPr>
            <p:custDataLst>
              <p:tags r:id="rId18"/>
            </p:custDataLst>
          </p:nvPr>
        </p:nvSpPr>
        <p:spPr>
          <a:xfrm>
            <a:off x="1487170" y="3304540"/>
            <a:ext cx="5486400" cy="4216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能访问所有外设吗？还是有限制？</a:t>
            </a:r>
            <a:r>
              <a:rPr lang="zh-CN" altLang="en-US" sz="1200" dirty="0" smtClean="0">
                <a:highlight>
                  <a:srgbClr val="00FF00"/>
                </a:highlight>
                <a:latin typeface="微软雅黑 Light" panose="020B0502040204020203" pitchFamily="34" charset="-122"/>
                <a:ea typeface="微软雅黑 Light" panose="020B0502040204020203" pitchFamily="34" charset="-122"/>
              </a:rPr>
              <a:t>代码里面是直接访问了</a:t>
            </a:r>
            <a:r>
              <a:rPr lang="en-US" altLang="zh-CN" sz="1200" dirty="0" smtClean="0">
                <a:highlight>
                  <a:srgbClr val="00FF00"/>
                </a:highlight>
                <a:latin typeface="微软雅黑 Light" panose="020B0502040204020203" pitchFamily="34" charset="-122"/>
                <a:ea typeface="微软雅黑 Light" panose="020B0502040204020203" pitchFamily="34" charset="-122"/>
              </a:rPr>
              <a:t>AD</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的寄存器</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在下一页有详细</a:t>
            </a:r>
            <a:r>
              <a:rPr lang="zh-CN" altLang="en-US" sz="1200" dirty="0" smtClean="0">
                <a:highlight>
                  <a:srgbClr val="00FF00"/>
                </a:highlight>
                <a:latin typeface="微软雅黑 Light" panose="020B0502040204020203" pitchFamily="34" charset="-122"/>
                <a:ea typeface="微软雅黑 Light" panose="020B0502040204020203" pitchFamily="34" charset="-122"/>
              </a:rPr>
              <a:t>讨论</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9"/>
            </p:custDataLst>
          </p:nvPr>
        </p:nvSpPr>
        <p:spPr>
          <a:xfrm>
            <a:off x="9695180" y="2946400"/>
            <a:ext cx="1447165"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这里开了</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CLA</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的</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时钟</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solidFill>
                  <a:srgbClr val="FF0000"/>
                </a:solidFill>
              </a:rPr>
              <a:t>CLA</a:t>
            </a:r>
            <a:r>
              <a:rPr dirty="0" smtClean="0">
                <a:solidFill>
                  <a:srgbClr val="FF0000"/>
                </a:solidFill>
              </a:rPr>
              <a:t>能访问哪些外设？</a:t>
            </a:r>
            <a:endParaRPr dirty="0" smtClean="0">
              <a:solidFill>
                <a:srgbClr val="FF0000"/>
              </a:solidFill>
            </a:endParaRPr>
          </a:p>
        </p:txBody>
      </p:sp>
      <p:pic>
        <p:nvPicPr>
          <p:cNvPr id="2" name="图片 1"/>
          <p:cNvPicPr>
            <a:picLocks noChangeAspect="1"/>
          </p:cNvPicPr>
          <p:nvPr/>
        </p:nvPicPr>
        <p:blipFill>
          <a:blip r:embed="rId1"/>
          <a:stretch>
            <a:fillRect/>
          </a:stretch>
        </p:blipFill>
        <p:spPr>
          <a:xfrm>
            <a:off x="48260" y="908685"/>
            <a:ext cx="5795010" cy="1177290"/>
          </a:xfrm>
          <a:prstGeom prst="rect">
            <a:avLst/>
          </a:prstGeom>
        </p:spPr>
      </p:pic>
      <p:sp>
        <p:nvSpPr>
          <p:cNvPr id="3" name="矩形 2"/>
          <p:cNvSpPr/>
          <p:nvPr/>
        </p:nvSpPr>
        <p:spPr>
          <a:xfrm>
            <a:off x="1632585" y="1629410"/>
            <a:ext cx="4170045" cy="1657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20015" y="1795145"/>
            <a:ext cx="1605915" cy="141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120015" y="2492375"/>
            <a:ext cx="423037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3"/>
            </p:custDataLst>
          </p:nvPr>
        </p:nvSpPr>
        <p:spPr>
          <a:xfrm>
            <a:off x="48260" y="2061210"/>
            <a:ext cx="3907790" cy="2190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从</a:t>
            </a: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的这个描述，只能访问</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的结果</a:t>
            </a:r>
            <a:r>
              <a:rPr lang="zh-CN" altLang="en-US" sz="1200" dirty="0" smtClean="0">
                <a:highlight>
                  <a:srgbClr val="FFFF00"/>
                </a:highlight>
                <a:latin typeface="微软雅黑 Light" panose="020B0502040204020203" pitchFamily="34" charset="-122"/>
                <a:ea typeface="微软雅黑 Light" panose="020B0502040204020203" pitchFamily="34" charset="-122"/>
              </a:rPr>
              <a:t>寄存器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950585" y="909320"/>
            <a:ext cx="6249670" cy="4872990"/>
          </a:xfrm>
          <a:prstGeom prst="rect">
            <a:avLst/>
          </a:prstGeom>
        </p:spPr>
      </p:pic>
      <p:sp>
        <p:nvSpPr>
          <p:cNvPr id="7" name="矩形 6"/>
          <p:cNvSpPr/>
          <p:nvPr>
            <p:custDataLst>
              <p:tags r:id="rId5"/>
            </p:custDataLst>
          </p:nvPr>
        </p:nvSpPr>
        <p:spPr>
          <a:xfrm>
            <a:off x="6821170" y="3282315"/>
            <a:ext cx="653415" cy="8509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连接符 20"/>
          <p:cNvCxnSpPr/>
          <p:nvPr/>
        </p:nvCxnSpPr>
        <p:spPr>
          <a:xfrm flipH="1" flipV="1">
            <a:off x="6238875" y="2924810"/>
            <a:ext cx="5759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6"/>
            </p:custDataLst>
          </p:nvPr>
        </p:nvSpPr>
        <p:spPr>
          <a:xfrm>
            <a:off x="4511040" y="2386965"/>
            <a:ext cx="1846580" cy="641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但是从这个框图中可以看出，</a:t>
            </a: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是能访问</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的控制寄存器</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7"/>
          <a:stretch>
            <a:fillRect/>
          </a:stretch>
        </p:blipFill>
        <p:spPr>
          <a:xfrm>
            <a:off x="262890" y="4222750"/>
            <a:ext cx="4459605" cy="1459230"/>
          </a:xfrm>
          <a:prstGeom prst="rect">
            <a:avLst/>
          </a:prstGeom>
        </p:spPr>
      </p:pic>
      <p:sp>
        <p:nvSpPr>
          <p:cNvPr id="11" name="文本框 10"/>
          <p:cNvSpPr txBox="1"/>
          <p:nvPr/>
        </p:nvSpPr>
        <p:spPr>
          <a:xfrm>
            <a:off x="262890" y="3574415"/>
            <a:ext cx="4786630" cy="514350"/>
          </a:xfrm>
          <a:prstGeom prst="rect">
            <a:avLst/>
          </a:prstGeom>
          <a:noFill/>
        </p:spPr>
        <p:txBody>
          <a:bodyPr wrap="square" rtlCol="0" anchor="t">
            <a:noAutofit/>
          </a:bodyPr>
          <a:p>
            <a:pPr lvl="0" algn="l">
              <a:buClrTx/>
              <a:buSzTx/>
              <a:buFont typeface="Wingdings" panose="05000000000000000000" charset="0"/>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中断标志清除的问题：（这个问题也是广明之前的问题）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https://www.tij.co.jp/cn/lit/ug/zhcu101/zhcu101.pdf?ts=1717403642835&amp;ref_url=https%253A%252F%252Fwww.google.com.hk%252F</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8"/>
            </p:custDataLst>
          </p:nvPr>
        </p:nvSpPr>
        <p:spPr>
          <a:xfrm>
            <a:off x="406400" y="5691505"/>
            <a:ext cx="4535805" cy="2552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这里明确说</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无法清除中断标志，但这应该是比较早期的文件</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solidFill>
                  <a:srgbClr val="FF0000"/>
                </a:solidFill>
              </a:rPr>
              <a:t>CLA</a:t>
            </a:r>
            <a:r>
              <a:rPr dirty="0" smtClean="0">
                <a:solidFill>
                  <a:srgbClr val="FF0000"/>
                </a:solidFill>
              </a:rPr>
              <a:t>能访问哪些外设？</a:t>
            </a:r>
            <a:endParaRPr dirty="0" smtClean="0">
              <a:solidFill>
                <a:srgbClr val="FF0000"/>
              </a:solidFill>
            </a:endParaRPr>
          </a:p>
        </p:txBody>
      </p:sp>
      <p:sp>
        <p:nvSpPr>
          <p:cNvPr id="13" name="文本框 12"/>
          <p:cNvSpPr txBox="1"/>
          <p:nvPr>
            <p:custDataLst>
              <p:tags r:id="rId1"/>
            </p:custDataLst>
          </p:nvPr>
        </p:nvSpPr>
        <p:spPr>
          <a:xfrm>
            <a:off x="5770245" y="980440"/>
            <a:ext cx="355536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a:t>
            </a:r>
            <a:r>
              <a:rPr lang="en-US" altLang="zh-CN" sz="1200" dirty="0" smtClean="0">
                <a:latin typeface="微软雅黑 Light" panose="020B0502040204020203" pitchFamily="34" charset="-122"/>
                <a:ea typeface="微软雅黑 Light" panose="020B0502040204020203" pitchFamily="34" charset="-122"/>
              </a:rPr>
              <a:t>datasheet</a:t>
            </a:r>
            <a:r>
              <a:rPr lang="zh-CN" altLang="en-US" sz="1200" dirty="0" smtClean="0">
                <a:latin typeface="微软雅黑 Light" panose="020B0502040204020203" pitchFamily="34" charset="-122"/>
                <a:ea typeface="微软雅黑 Light" panose="020B0502040204020203" pitchFamily="34" charset="-122"/>
              </a:rPr>
              <a:t>中有明确的外设寄存器访问权限</a:t>
            </a:r>
            <a:r>
              <a:rPr lang="zh-CN" altLang="en-US" sz="1200" dirty="0" smtClean="0">
                <a:latin typeface="微软雅黑 Light" panose="020B0502040204020203" pitchFamily="34" charset="-122"/>
                <a:ea typeface="微软雅黑 Light" panose="020B0502040204020203" pitchFamily="34" charset="-122"/>
              </a:rPr>
              <a:t>列表</a:t>
            </a:r>
            <a:r>
              <a:rPr lang="en-US" altLang="zh-CN" sz="1200" b="1" i="1" dirty="0" smtClean="0">
                <a:latin typeface="微软雅黑 Light" panose="020B0502040204020203" pitchFamily="34" charset="-122"/>
                <a:ea typeface="微软雅黑 Light" panose="020B0502040204020203" pitchFamily="34" charset="-122"/>
              </a:rPr>
              <a:t>TMS320F2837xD  Dual-Core Microcontrollers</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a:stretch>
            <a:fillRect/>
          </a:stretch>
        </p:blipFill>
        <p:spPr>
          <a:xfrm>
            <a:off x="190500" y="909320"/>
            <a:ext cx="5291138" cy="3583305"/>
          </a:xfrm>
          <a:prstGeom prst="rect">
            <a:avLst/>
          </a:prstGeom>
        </p:spPr>
      </p:pic>
      <p:pic>
        <p:nvPicPr>
          <p:cNvPr id="15" name="图片 14"/>
          <p:cNvPicPr>
            <a:picLocks noChangeAspect="1"/>
          </p:cNvPicPr>
          <p:nvPr/>
        </p:nvPicPr>
        <p:blipFill>
          <a:blip r:embed="rId3"/>
          <a:stretch>
            <a:fillRect/>
          </a:stretch>
        </p:blipFill>
        <p:spPr>
          <a:xfrm>
            <a:off x="5735320" y="1843405"/>
            <a:ext cx="5301615" cy="2305050"/>
          </a:xfrm>
          <a:prstGeom prst="rect">
            <a:avLst/>
          </a:prstGeom>
        </p:spPr>
      </p:pic>
      <p:pic>
        <p:nvPicPr>
          <p:cNvPr id="16" name="图片 15"/>
          <p:cNvPicPr>
            <a:picLocks noChangeAspect="1"/>
          </p:cNvPicPr>
          <p:nvPr/>
        </p:nvPicPr>
        <p:blipFill>
          <a:blip r:embed="rId4"/>
          <a:stretch>
            <a:fillRect/>
          </a:stretch>
        </p:blipFill>
        <p:spPr>
          <a:xfrm>
            <a:off x="190500" y="4492625"/>
            <a:ext cx="5270183" cy="1487805"/>
          </a:xfrm>
          <a:prstGeom prst="rect">
            <a:avLst/>
          </a:prstGeom>
        </p:spPr>
      </p:pic>
      <p:pic>
        <p:nvPicPr>
          <p:cNvPr id="17" name="图片 16"/>
          <p:cNvPicPr>
            <a:picLocks noChangeAspect="1"/>
          </p:cNvPicPr>
          <p:nvPr/>
        </p:nvPicPr>
        <p:blipFill>
          <a:blip r:embed="rId5"/>
          <a:stretch>
            <a:fillRect/>
          </a:stretch>
        </p:blipFill>
        <p:spPr>
          <a:xfrm>
            <a:off x="5735320" y="4147820"/>
            <a:ext cx="5285899" cy="1215390"/>
          </a:xfrm>
          <a:prstGeom prst="rect">
            <a:avLst/>
          </a:prstGeom>
        </p:spPr>
      </p:pic>
      <p:sp>
        <p:nvSpPr>
          <p:cNvPr id="18" name="文本框 17"/>
          <p:cNvSpPr txBox="1"/>
          <p:nvPr>
            <p:custDataLst>
              <p:tags r:id="rId6"/>
            </p:custDataLst>
          </p:nvPr>
        </p:nvSpPr>
        <p:spPr>
          <a:xfrm>
            <a:off x="5951220" y="5589270"/>
            <a:ext cx="4834890" cy="6762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这里就非常非常明确</a:t>
            </a:r>
            <a:r>
              <a:rPr lang="en-US" altLang="zh-CN" sz="1200" dirty="0" smtClean="0">
                <a:highlight>
                  <a:srgbClr val="00FF00"/>
                </a:highlight>
                <a:latin typeface="微软雅黑 Light" panose="020B0502040204020203" pitchFamily="34" charset="-122"/>
                <a:ea typeface="微软雅黑 Light" panose="020B0502040204020203" pitchFamily="34" charset="-122"/>
              </a:rPr>
              <a:t>CLA</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DMA</a:t>
            </a:r>
            <a:r>
              <a:rPr lang="zh-CN" altLang="en-US" sz="1200" dirty="0" smtClean="0">
                <a:highlight>
                  <a:srgbClr val="00FF00"/>
                </a:highlight>
                <a:latin typeface="微软雅黑 Light" panose="020B0502040204020203" pitchFamily="34" charset="-122"/>
                <a:ea typeface="微软雅黑 Light" panose="020B0502040204020203" pitchFamily="34" charset="-122"/>
              </a:rPr>
              <a:t>都能访问</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结果寄存器和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ECAP</a:t>
            </a:r>
            <a:r>
              <a:rPr lang="zh-CN" altLang="en-US" sz="1200" dirty="0" smtClean="0">
                <a:highlight>
                  <a:srgbClr val="00FF00"/>
                </a:highlight>
                <a:latin typeface="微软雅黑 Light" panose="020B0502040204020203" pitchFamily="34" charset="-122"/>
                <a:ea typeface="微软雅黑 Light" panose="020B0502040204020203" pitchFamily="34" charset="-122"/>
              </a:rPr>
              <a:t>寄存器，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但只有</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CLA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能访问</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ADC</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控制寄存器和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GPIO</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数据寄存器，且</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CLA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DMA</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都不能访问</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Sci</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I2C</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CAN</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相关的通讯寄存器</a:t>
            </a:r>
            <a:endPar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
        <p:nvSpPr>
          <p:cNvPr id="22" name="矩形 21"/>
          <p:cNvSpPr/>
          <p:nvPr/>
        </p:nvSpPr>
        <p:spPr>
          <a:xfrm>
            <a:off x="190500" y="1269365"/>
            <a:ext cx="5250815" cy="5664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210185" y="3141345"/>
            <a:ext cx="5250815" cy="277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5807075" y="3067050"/>
            <a:ext cx="5250815" cy="5664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770245" y="4579620"/>
            <a:ext cx="5250815" cy="1397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内存管理，几种内存的</a:t>
            </a:r>
            <a:r>
              <a:rPr dirty="0" smtClean="0"/>
              <a:t>分配</a:t>
            </a:r>
            <a:endParaRPr dirty="0" smtClean="0"/>
          </a:p>
        </p:txBody>
      </p:sp>
      <p:pic>
        <p:nvPicPr>
          <p:cNvPr id="6" name="图片 5"/>
          <p:cNvPicPr>
            <a:picLocks noChangeAspect="1"/>
          </p:cNvPicPr>
          <p:nvPr/>
        </p:nvPicPr>
        <p:blipFill>
          <a:blip r:embed="rId1"/>
          <a:stretch>
            <a:fillRect/>
          </a:stretch>
        </p:blipFill>
        <p:spPr>
          <a:xfrm>
            <a:off x="550545" y="904875"/>
            <a:ext cx="3600000" cy="3262871"/>
          </a:xfrm>
          <a:prstGeom prst="rect">
            <a:avLst/>
          </a:prstGeom>
        </p:spPr>
      </p:pic>
      <p:pic>
        <p:nvPicPr>
          <p:cNvPr id="7" name="图片 6"/>
          <p:cNvPicPr>
            <a:picLocks noChangeAspect="1"/>
          </p:cNvPicPr>
          <p:nvPr/>
        </p:nvPicPr>
        <p:blipFill>
          <a:blip r:embed="rId2"/>
          <a:stretch>
            <a:fillRect/>
          </a:stretch>
        </p:blipFill>
        <p:spPr>
          <a:xfrm>
            <a:off x="4220845" y="904875"/>
            <a:ext cx="3600000" cy="3330706"/>
          </a:xfrm>
          <a:prstGeom prst="rect">
            <a:avLst/>
          </a:prstGeom>
        </p:spPr>
      </p:pic>
      <p:pic>
        <p:nvPicPr>
          <p:cNvPr id="8" name="图片 7"/>
          <p:cNvPicPr>
            <a:picLocks noChangeAspect="1"/>
          </p:cNvPicPr>
          <p:nvPr/>
        </p:nvPicPr>
        <p:blipFill>
          <a:blip r:embed="rId3"/>
          <a:stretch>
            <a:fillRect/>
          </a:stretch>
        </p:blipFill>
        <p:spPr>
          <a:xfrm>
            <a:off x="7891145" y="908685"/>
            <a:ext cx="3600000" cy="3363735"/>
          </a:xfrm>
          <a:prstGeom prst="rect">
            <a:avLst/>
          </a:prstGeom>
        </p:spPr>
      </p:pic>
      <p:sp>
        <p:nvSpPr>
          <p:cNvPr id="12" name="文本框 11"/>
          <p:cNvSpPr txBox="1"/>
          <p:nvPr>
            <p:custDataLst>
              <p:tags r:id="rId4"/>
            </p:custDataLst>
          </p:nvPr>
        </p:nvSpPr>
        <p:spPr>
          <a:xfrm>
            <a:off x="1342390" y="4221480"/>
            <a:ext cx="172021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MSGRAM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初始化</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4859655" y="4221480"/>
            <a:ext cx="247078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LSx 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的分配，</a:t>
            </a:r>
            <a:r>
              <a:rPr lang="en-US" altLang="zh-CN" sz="1200" dirty="0" smtClean="0">
                <a:highlight>
                  <a:srgbClr val="FFFF00"/>
                </a:highlight>
                <a:latin typeface="微软雅黑 Light" panose="020B0502040204020203" pitchFamily="34" charset="-122"/>
                <a:ea typeface="微软雅黑 Light" panose="020B0502040204020203" pitchFamily="34" charset="-122"/>
              </a:rPr>
              <a:t>CLA/CPU</a:t>
            </a:r>
            <a:r>
              <a:rPr lang="zh-CN" altLang="en-US" sz="1200" dirty="0" smtClean="0">
                <a:highlight>
                  <a:srgbClr val="FFFF00"/>
                </a:highlight>
                <a:latin typeface="微软雅黑 Light" panose="020B0502040204020203" pitchFamily="34" charset="-122"/>
                <a:ea typeface="微软雅黑 Light" panose="020B0502040204020203" pitchFamily="34" charset="-122"/>
              </a:rPr>
              <a:t>访问</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6"/>
            </p:custDataLst>
          </p:nvPr>
        </p:nvSpPr>
        <p:spPr>
          <a:xfrm>
            <a:off x="8399145" y="4221480"/>
            <a:ext cx="2470785" cy="275590"/>
          </a:xfrm>
          <a:prstGeom prst="rect">
            <a:avLst/>
          </a:prstGeom>
          <a:noFill/>
        </p:spPr>
        <p:txBody>
          <a:bodyPr wrap="square" rtlCol="0">
            <a:noAutofit/>
          </a:bodyPr>
          <a:p>
            <a:pPr indent="0" algn="ctr">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LSx RAM</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的分配，程序</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数据</a:t>
            </a:r>
            <a:r>
              <a:rPr lang="zh-CN" altLang="en-US" sz="1200" dirty="0" smtClean="0">
                <a:highlight>
                  <a:srgbClr val="FFFF00"/>
                </a:highlight>
                <a:latin typeface="微软雅黑 Light" panose="020B0502040204020203" pitchFamily="34" charset="-122"/>
                <a:ea typeface="微软雅黑 Light" panose="020B0502040204020203" pitchFamily="34" charset="-122"/>
              </a:rPr>
              <a:t>空间</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7"/>
          <a:stretch>
            <a:fillRect/>
          </a:stretch>
        </p:blipFill>
        <p:spPr>
          <a:xfrm>
            <a:off x="478155" y="4580890"/>
            <a:ext cx="3689985" cy="1175385"/>
          </a:xfrm>
          <a:prstGeom prst="rect">
            <a:avLst/>
          </a:prstGeom>
        </p:spPr>
      </p:pic>
      <p:pic>
        <p:nvPicPr>
          <p:cNvPr id="13" name="图片 12"/>
          <p:cNvPicPr>
            <a:picLocks noChangeAspect="1"/>
          </p:cNvPicPr>
          <p:nvPr/>
        </p:nvPicPr>
        <p:blipFill>
          <a:blip r:embed="rId8"/>
          <a:stretch>
            <a:fillRect/>
          </a:stretch>
        </p:blipFill>
        <p:spPr>
          <a:xfrm>
            <a:off x="6525895" y="4580890"/>
            <a:ext cx="2682240" cy="265430"/>
          </a:xfrm>
          <a:prstGeom prst="rect">
            <a:avLst/>
          </a:prstGeom>
        </p:spPr>
      </p:pic>
      <p:pic>
        <p:nvPicPr>
          <p:cNvPr id="19" name="图片 18"/>
          <p:cNvPicPr>
            <a:picLocks noChangeAspect="1"/>
          </p:cNvPicPr>
          <p:nvPr/>
        </p:nvPicPr>
        <p:blipFill>
          <a:blip r:embed="rId9"/>
          <a:stretch>
            <a:fillRect/>
          </a:stretch>
        </p:blipFill>
        <p:spPr>
          <a:xfrm>
            <a:off x="6525260" y="4875530"/>
            <a:ext cx="2682875" cy="2584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Boot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2024.05.25</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初次</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最主要是把</a:t>
                      </a:r>
                      <a:r>
                        <a:rPr lang="en-US" altLang="zh-CN" sz="1400">
                          <a:solidFill>
                            <a:schemeClr val="tx1"/>
                          </a:solidFill>
                          <a:latin typeface="微软雅黑 Light" panose="020B0502040204020203" pitchFamily="34" charset="-122"/>
                          <a:ea typeface="微软雅黑 Light" panose="020B0502040204020203" pitchFamily="34" charset="-122"/>
                        </a:rPr>
                        <a:t>CAN</a:t>
                      </a:r>
                      <a:r>
                        <a:rPr lang="zh-CN" altLang="en-US" sz="1400">
                          <a:solidFill>
                            <a:schemeClr val="tx1"/>
                          </a:solidFill>
                          <a:latin typeface="微软雅黑 Light" panose="020B0502040204020203" pitchFamily="34" charset="-122"/>
                          <a:ea typeface="微软雅黑 Light" panose="020B0502040204020203" pitchFamily="34" charset="-122"/>
                        </a:rPr>
                        <a:t>的速率和整个传输时间算清楚，能不能理论估计负载率？另外还有一个更快的</a:t>
                      </a:r>
                      <a:r>
                        <a:rPr lang="en-US" altLang="zh-CN" sz="1400">
                          <a:solidFill>
                            <a:schemeClr val="tx1"/>
                          </a:solidFill>
                          <a:latin typeface="微软雅黑 Light" panose="020B0502040204020203" pitchFamily="34" charset="-122"/>
                          <a:ea typeface="微软雅黑 Light" panose="020B0502040204020203" pitchFamily="34" charset="-122"/>
                        </a:rPr>
                        <a:t>CAN</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CAN-FD (Flexible Data Rate)</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端午节编写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内存管理与</a:t>
                      </a:r>
                      <a:r>
                        <a:rPr lang="en-US" altLang="zh-CN" sz="1400" b="1">
                          <a:solidFill>
                            <a:schemeClr val="tx1"/>
                          </a:solidFill>
                          <a:latin typeface="微软雅黑 Light" panose="020B0502040204020203" pitchFamily="34" charset="-122"/>
                          <a:ea typeface="微软雅黑 Light" panose="020B0502040204020203" pitchFamily="34" charset="-122"/>
                        </a:rPr>
                        <a:t>CMD</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0000"/>
                          </a:highlight>
                          <a:latin typeface="微软雅黑 Light" panose="020B0502040204020203" pitchFamily="34" charset="-122"/>
                          <a:ea typeface="微软雅黑 Light" panose="020B0502040204020203" pitchFamily="34" charset="-122"/>
                        </a:rPr>
                        <a:t>Flash</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的擦写，程序代码的搬运</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SCI</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同上</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DMA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EtherCAT</a:t>
                      </a: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这个只有在</a:t>
                      </a:r>
                      <a:r>
                        <a:rPr lang="en-US" altLang="zh-CN" sz="1400">
                          <a:solidFill>
                            <a:schemeClr val="tx1"/>
                          </a:solidFill>
                          <a:latin typeface="微软雅黑 Light" panose="020B0502040204020203" pitchFamily="34" charset="-122"/>
                          <a:ea typeface="微软雅黑 Light" panose="020B0502040204020203" pitchFamily="34" charset="-122"/>
                        </a:rPr>
                        <a:t>388</a:t>
                      </a:r>
                      <a:r>
                        <a:rPr lang="zh-CN" altLang="en-US" sz="1400">
                          <a:solidFill>
                            <a:schemeClr val="tx1"/>
                          </a:solidFill>
                          <a:latin typeface="微软雅黑 Light" panose="020B0502040204020203" pitchFamily="34" charset="-122"/>
                          <a:ea typeface="微软雅黑 Light" panose="020B0502040204020203" pitchFamily="34" charset="-122"/>
                        </a:rPr>
                        <a:t>里</a:t>
                      </a:r>
                      <a:r>
                        <a:rPr lang="zh-CN" altLang="en-US" sz="1400">
                          <a:solidFill>
                            <a:schemeClr val="tx1"/>
                          </a:solidFill>
                          <a:latin typeface="微软雅黑 Light" panose="020B0502040204020203" pitchFamily="34" charset="-122"/>
                          <a:ea typeface="微软雅黑 Light" panose="020B0502040204020203" pitchFamily="34" charset="-122"/>
                        </a:rPr>
                        <a:t>才有</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CLA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1. 2024.05.29</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LIN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用来做软件</a:t>
                      </a:r>
                      <a:r>
                        <a:rPr lang="zh-CN" altLang="en-US" sz="1400">
                          <a:solidFill>
                            <a:schemeClr val="tx1"/>
                          </a:solidFill>
                          <a:latin typeface="微软雅黑 Light" panose="020B0502040204020203" pitchFamily="34" charset="-122"/>
                          <a:ea typeface="微软雅黑 Light" panose="020B0502040204020203" pitchFamily="34" charset="-122"/>
                        </a:rPr>
                        <a:t>示波器</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EPWM</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TZ</a:t>
                      </a:r>
                      <a:r>
                        <a:rPr lang="zh-CN" altLang="en-US" sz="1400">
                          <a:solidFill>
                            <a:schemeClr val="tx1"/>
                          </a:solidFill>
                          <a:latin typeface="微软雅黑 Light" panose="020B0502040204020203" pitchFamily="34" charset="-122"/>
                          <a:ea typeface="微软雅黑 Light" panose="020B0502040204020203" pitchFamily="34" charset="-122"/>
                        </a:rPr>
                        <a:t>要搞清楚，产生中断的时候能延时</a:t>
                      </a:r>
                      <a:r>
                        <a:rPr lang="zh-CN" altLang="en-US" sz="1400">
                          <a:solidFill>
                            <a:schemeClr val="tx1"/>
                          </a:solidFill>
                          <a:latin typeface="微软雅黑 Light" panose="020B0502040204020203" pitchFamily="34" charset="-122"/>
                          <a:ea typeface="微软雅黑 Light" panose="020B0502040204020203" pitchFamily="34" charset="-122"/>
                        </a:rPr>
                        <a:t>等</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6.5</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CMPSS</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内部比较，模拟</a:t>
                      </a:r>
                      <a:r>
                        <a:rPr lang="zh-CN" altLang="en-US" sz="1400">
                          <a:solidFill>
                            <a:schemeClr val="tx1"/>
                          </a:solidFill>
                          <a:latin typeface="微软雅黑 Light" panose="020B0502040204020203" pitchFamily="34" charset="-122"/>
                          <a:ea typeface="微软雅黑 Light" panose="020B0502040204020203" pitchFamily="34" charset="-122"/>
                        </a:rPr>
                        <a:t>相关</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ADC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2024.06.02</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ECAP</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CPU</a:t>
                      </a:r>
                      <a:r>
                        <a:rPr lang="zh-CN" altLang="en-US" sz="1400" b="1">
                          <a:solidFill>
                            <a:schemeClr val="tx1"/>
                          </a:solidFill>
                          <a:latin typeface="微软雅黑 Light" panose="020B0502040204020203" pitchFamily="34" charset="-122"/>
                          <a:ea typeface="微软雅黑 Light" panose="020B0502040204020203" pitchFamily="34" charset="-122"/>
                        </a:rPr>
                        <a:t>架构</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ARM</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C28</a:t>
                      </a:r>
                      <a:r>
                        <a:rPr lang="zh-CN" altLang="en-US" sz="1400">
                          <a:solidFill>
                            <a:schemeClr val="tx1"/>
                          </a:solidFill>
                          <a:latin typeface="微软雅黑 Light" panose="020B0502040204020203" pitchFamily="34" charset="-122"/>
                          <a:ea typeface="微软雅黑 Light" panose="020B0502040204020203" pitchFamily="34" charset="-122"/>
                        </a:rPr>
                        <a:t>系列</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冯诺依曼</a:t>
                      </a:r>
                      <a:r>
                        <a:rPr lang="en-US" altLang="zh-CN" sz="1400">
                          <a:solidFill>
                            <a:schemeClr val="tx1"/>
                          </a:solidFill>
                          <a:latin typeface="微软雅黑 Light" panose="020B0502040204020203" pitchFamily="34" charset="-122"/>
                          <a:ea typeface="微软雅黑 Light" panose="020B0502040204020203" pitchFamily="34" charset="-122"/>
                        </a:rPr>
                        <a:t> v.s. </a:t>
                      </a:r>
                      <a:r>
                        <a:rPr lang="zh-CN" altLang="en-US" sz="1400">
                          <a:solidFill>
                            <a:schemeClr val="tx1"/>
                          </a:solidFill>
                          <a:latin typeface="微软雅黑 Light" panose="020B0502040204020203" pitchFamily="34" charset="-122"/>
                          <a:ea typeface="微软雅黑 Light" panose="020B0502040204020203" pitchFamily="34" charset="-122"/>
                        </a:rPr>
                        <a:t>哈佛</a:t>
                      </a:r>
                      <a:r>
                        <a:rPr lang="zh-CN" altLang="en-US" sz="1400">
                          <a:solidFill>
                            <a:schemeClr val="tx1"/>
                          </a:solidFill>
                          <a:latin typeface="微软雅黑 Light" panose="020B0502040204020203" pitchFamily="34" charset="-122"/>
                          <a:ea typeface="微软雅黑 Light" panose="020B0502040204020203" pitchFamily="34" charset="-122"/>
                        </a:rPr>
                        <a:t>架构</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目前已经出了</a:t>
                      </a:r>
                      <a:r>
                        <a:rPr lang="en-US" altLang="zh-CN" sz="1400">
                          <a:solidFill>
                            <a:schemeClr val="tx1"/>
                          </a:solidFill>
                          <a:latin typeface="微软雅黑 Light" panose="020B0502040204020203" pitchFamily="34" charset="-122"/>
                          <a:ea typeface="微软雅黑 Light" panose="020B0502040204020203" pitchFamily="34" charset="-122"/>
                        </a:rPr>
                        <a:t>C29</a:t>
                      </a:r>
                      <a:r>
                        <a:rPr lang="zh-CN" altLang="en-US" sz="1400">
                          <a:solidFill>
                            <a:schemeClr val="tx1"/>
                          </a:solidFill>
                          <a:latin typeface="微软雅黑 Light" panose="020B0502040204020203" pitchFamily="34" charset="-122"/>
                          <a:ea typeface="微软雅黑 Light" panose="020B0502040204020203" pitchFamily="34" charset="-122"/>
                        </a:rPr>
                        <a:t>系列</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EQEP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定时器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t>
                      </a:r>
                      <a:r>
                        <a:rPr lang="zh-CN" altLang="en-US" sz="1400" b="1">
                          <a:solidFill>
                            <a:schemeClr val="tx1"/>
                          </a:solidFill>
                          <a:latin typeface="微软雅黑 Light" panose="020B0502040204020203" pitchFamily="34" charset="-122"/>
                          <a:ea typeface="微软雅黑 Light" panose="020B0502040204020203" pitchFamily="34" charset="-122"/>
                        </a:rPr>
                        <a:t>语言</a:t>
                      </a:r>
                      <a:r>
                        <a:rPr lang="zh-CN" altLang="en-US" sz="1400" b="1">
                          <a:solidFill>
                            <a:schemeClr val="tx1"/>
                          </a:solidFill>
                          <a:latin typeface="微软雅黑 Light" panose="020B0502040204020203" pitchFamily="34" charset="-122"/>
                          <a:ea typeface="微软雅黑 Light" panose="020B0502040204020203" pitchFamily="34" charset="-122"/>
                        </a:rPr>
                        <a:t>编程</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静态变量、内联函数、递归函数、原子</a:t>
                      </a:r>
                      <a:r>
                        <a:rPr lang="zh-CN" altLang="en-US" sz="1400">
                          <a:solidFill>
                            <a:schemeClr val="tx1"/>
                          </a:solidFill>
                          <a:latin typeface="微软雅黑 Light" panose="020B0502040204020203" pitchFamily="34" charset="-122"/>
                          <a:ea typeface="微软雅黑 Light" panose="020B0502040204020203" pitchFamily="34" charset="-122"/>
                        </a:rPr>
                        <a:t>操作</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触发和</a:t>
            </a:r>
            <a:r>
              <a:rPr dirty="0" smtClean="0"/>
              <a:t>执行机制</a:t>
            </a:r>
            <a:endParaRPr dirty="0" smtClean="0"/>
          </a:p>
        </p:txBody>
      </p:sp>
      <p:sp>
        <p:nvSpPr>
          <p:cNvPr id="4" name="文本框 3"/>
          <p:cNvSpPr txBox="1"/>
          <p:nvPr>
            <p:custDataLst>
              <p:tags r:id="rId1"/>
            </p:custDataLst>
          </p:nvPr>
        </p:nvSpPr>
        <p:spPr>
          <a:xfrm>
            <a:off x="6671310" y="1054735"/>
            <a:ext cx="39731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中断触发后函数的入口地址即为</a:t>
            </a:r>
            <a:r>
              <a:rPr lang="en-US" altLang="zh-CN" sz="1200" dirty="0" smtClean="0">
                <a:latin typeface="微软雅黑 Light" panose="020B0502040204020203" pitchFamily="34" charset="-122"/>
                <a:ea typeface="微软雅黑 Light" panose="020B0502040204020203" pitchFamily="34" charset="-122"/>
              </a:rPr>
              <a:t>MVECTx</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a:stretch>
            <a:fillRect/>
          </a:stretch>
        </p:blipFill>
        <p:spPr>
          <a:xfrm>
            <a:off x="190500" y="837565"/>
            <a:ext cx="6017260" cy="784860"/>
          </a:xfrm>
          <a:prstGeom prst="rect">
            <a:avLst/>
          </a:prstGeom>
        </p:spPr>
      </p:pic>
      <p:pic>
        <p:nvPicPr>
          <p:cNvPr id="15" name="图片 14"/>
          <p:cNvPicPr>
            <a:picLocks noChangeAspect="1"/>
          </p:cNvPicPr>
          <p:nvPr/>
        </p:nvPicPr>
        <p:blipFill>
          <a:blip r:embed="rId3"/>
          <a:stretch>
            <a:fillRect/>
          </a:stretch>
        </p:blipFill>
        <p:spPr>
          <a:xfrm>
            <a:off x="261620" y="1630045"/>
            <a:ext cx="5946140" cy="2243455"/>
          </a:xfrm>
          <a:prstGeom prst="rect">
            <a:avLst/>
          </a:prstGeom>
        </p:spPr>
      </p:pic>
      <p:sp>
        <p:nvSpPr>
          <p:cNvPr id="17" name="文本框 16"/>
          <p:cNvSpPr txBox="1"/>
          <p:nvPr>
            <p:custDataLst>
              <p:tags r:id="rId4"/>
            </p:custDataLst>
          </p:nvPr>
        </p:nvSpPr>
        <p:spPr>
          <a:xfrm>
            <a:off x="262255" y="3927475"/>
            <a:ext cx="5925820" cy="24003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CLA</a:t>
            </a:r>
            <a:r>
              <a:rPr lang="zh-CN" altLang="en-US" sz="1200" dirty="0" smtClean="0">
                <a:latin typeface="微软雅黑 Light" panose="020B0502040204020203" pitchFamily="34" charset="-122"/>
                <a:ea typeface="微软雅黑 Light" panose="020B0502040204020203" pitchFamily="34" charset="-122"/>
              </a:rPr>
              <a:t>的外设中断触发源，可以看到这里和</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latin typeface="微软雅黑 Light" panose="020B0502040204020203" pitchFamily="34" charset="-122"/>
                <a:ea typeface="微软雅黑 Light" panose="020B0502040204020203" pitchFamily="34" charset="-122"/>
              </a:rPr>
              <a:t>是一样的，只是配置的寄存器</a:t>
            </a:r>
            <a:r>
              <a:rPr lang="zh-CN" altLang="en-US" sz="1200" dirty="0" smtClean="0">
                <a:latin typeface="微软雅黑 Light" panose="020B0502040204020203" pitchFamily="34" charset="-122"/>
                <a:ea typeface="微软雅黑 Light" panose="020B0502040204020203" pitchFamily="34" charset="-122"/>
              </a:rPr>
              <a:t>不一样：</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5"/>
          <a:stretch>
            <a:fillRect/>
          </a:stretch>
        </p:blipFill>
        <p:spPr>
          <a:xfrm>
            <a:off x="262255" y="4222115"/>
            <a:ext cx="4748530" cy="1167130"/>
          </a:xfrm>
          <a:prstGeom prst="rect">
            <a:avLst/>
          </a:prstGeom>
        </p:spPr>
      </p:pic>
      <p:sp>
        <p:nvSpPr>
          <p:cNvPr id="23" name="文本框 22"/>
          <p:cNvSpPr txBox="1"/>
          <p:nvPr>
            <p:custDataLst>
              <p:tags r:id="rId6"/>
            </p:custDataLst>
          </p:nvPr>
        </p:nvSpPr>
        <p:spPr>
          <a:xfrm>
            <a:off x="2710815" y="5230495"/>
            <a:ext cx="72898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中断</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使能</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7"/>
            </p:custDataLst>
          </p:nvPr>
        </p:nvSpPr>
        <p:spPr>
          <a:xfrm>
            <a:off x="5014595" y="4366260"/>
            <a:ext cx="728980" cy="42164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设置具体的触发</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源</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8"/>
          <a:stretch>
            <a:fillRect/>
          </a:stretch>
        </p:blipFill>
        <p:spPr>
          <a:xfrm>
            <a:off x="6313170" y="1343025"/>
            <a:ext cx="5876925" cy="739140"/>
          </a:xfrm>
          <a:prstGeom prst="rect">
            <a:avLst/>
          </a:prstGeom>
        </p:spPr>
      </p:pic>
      <p:sp>
        <p:nvSpPr>
          <p:cNvPr id="22" name="矩形 21"/>
          <p:cNvSpPr/>
          <p:nvPr/>
        </p:nvSpPr>
        <p:spPr>
          <a:xfrm>
            <a:off x="6671310" y="1847215"/>
            <a:ext cx="4837430" cy="14287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9"/>
          <a:stretch>
            <a:fillRect/>
          </a:stretch>
        </p:blipFill>
        <p:spPr>
          <a:xfrm>
            <a:off x="6671310" y="2160270"/>
            <a:ext cx="3910330" cy="1389380"/>
          </a:xfrm>
          <a:prstGeom prst="rect">
            <a:avLst/>
          </a:prstGeom>
        </p:spPr>
      </p:pic>
      <p:sp>
        <p:nvSpPr>
          <p:cNvPr id="8" name="文本框 7"/>
          <p:cNvSpPr txBox="1"/>
          <p:nvPr>
            <p:custDataLst>
              <p:tags r:id="rId10"/>
            </p:custDataLst>
          </p:nvPr>
        </p:nvSpPr>
        <p:spPr>
          <a:xfrm>
            <a:off x="6671310" y="3575685"/>
            <a:ext cx="39731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不同任务之间是不能嵌套的，只能按优先级顺序执行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11"/>
          <a:stretch>
            <a:fillRect/>
          </a:stretch>
        </p:blipFill>
        <p:spPr>
          <a:xfrm>
            <a:off x="6313170" y="4424045"/>
            <a:ext cx="5866130" cy="1980565"/>
          </a:xfrm>
          <a:prstGeom prst="rect">
            <a:avLst/>
          </a:prstGeom>
        </p:spPr>
      </p:pic>
      <p:sp>
        <p:nvSpPr>
          <p:cNvPr id="10" name="文本框 9"/>
          <p:cNvSpPr txBox="1"/>
          <p:nvPr>
            <p:custDataLst>
              <p:tags r:id="rId12"/>
            </p:custDataLst>
          </p:nvPr>
        </p:nvSpPr>
        <p:spPr>
          <a:xfrm>
            <a:off x="6815455" y="6453505"/>
            <a:ext cx="1285240"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任务的执行</a:t>
            </a:r>
            <a:r>
              <a:rPr lang="zh-CN" altLang="en-US" sz="1200" dirty="0" smtClean="0">
                <a:highlight>
                  <a:srgbClr val="00FF00"/>
                </a:highlight>
                <a:latin typeface="微软雅黑 Light" panose="020B0502040204020203" pitchFamily="34" charset="-122"/>
                <a:ea typeface="微软雅黑 Light" panose="020B0502040204020203" pitchFamily="34" charset="-122"/>
              </a:rPr>
              <a:t>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3"/>
          <a:stretch>
            <a:fillRect/>
          </a:stretch>
        </p:blipFill>
        <p:spPr>
          <a:xfrm>
            <a:off x="118745" y="5476240"/>
            <a:ext cx="6051550" cy="898525"/>
          </a:xfrm>
          <a:prstGeom prst="rect">
            <a:avLst/>
          </a:prstGeom>
        </p:spPr>
      </p:pic>
      <p:sp>
        <p:nvSpPr>
          <p:cNvPr id="12" name="矩形 11"/>
          <p:cNvSpPr/>
          <p:nvPr/>
        </p:nvSpPr>
        <p:spPr>
          <a:xfrm>
            <a:off x="694690" y="6165850"/>
            <a:ext cx="5115560" cy="20637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50545" y="5926455"/>
            <a:ext cx="3009900" cy="1574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14"/>
            </p:custDataLst>
          </p:nvPr>
        </p:nvSpPr>
        <p:spPr>
          <a:xfrm>
            <a:off x="478155" y="6421120"/>
            <a:ext cx="3922395"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非外设中断触发，软件触发情况下的配置</a:t>
            </a:r>
            <a:r>
              <a:rPr lang="zh-CN" altLang="en-US" sz="1200" dirty="0" smtClean="0">
                <a:highlight>
                  <a:srgbClr val="00FF00"/>
                </a:highlight>
                <a:latin typeface="微软雅黑 Light" panose="020B0502040204020203" pitchFamily="34" charset="-122"/>
                <a:ea typeface="微软雅黑 Light" panose="020B0502040204020203" pitchFamily="34" charset="-122"/>
              </a:rPr>
              <a:t>方法</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5"/>
            </p:custDataLst>
          </p:nvPr>
        </p:nvSpPr>
        <p:spPr>
          <a:xfrm>
            <a:off x="2710815" y="5048885"/>
            <a:ext cx="95123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使能软件</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触发</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6671310" y="3921760"/>
            <a:ext cx="2979420" cy="302260"/>
          </a:xfrm>
          <a:prstGeom prst="rect">
            <a:avLst/>
          </a:prstGeom>
        </p:spPr>
      </p:pic>
      <p:sp>
        <p:nvSpPr>
          <p:cNvPr id="20" name="文本框 19"/>
          <p:cNvSpPr txBox="1"/>
          <p:nvPr>
            <p:custDataLst>
              <p:tags r:id="rId17"/>
            </p:custDataLst>
          </p:nvPr>
        </p:nvSpPr>
        <p:spPr>
          <a:xfrm>
            <a:off x="9695180" y="3999865"/>
            <a:ext cx="2475230" cy="3200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任务函数最后需要清</a:t>
            </a:r>
            <a:r>
              <a:rPr lang="zh-CN" altLang="en-US" sz="1200" dirty="0" smtClean="0">
                <a:highlight>
                  <a:srgbClr val="00FF00"/>
                </a:highlight>
                <a:latin typeface="微软雅黑 Light" panose="020B0502040204020203" pitchFamily="34" charset="-122"/>
                <a:ea typeface="微软雅黑 Light" panose="020B0502040204020203" pitchFamily="34" charset="-122"/>
              </a:rPr>
              <a:t>除中断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H="1">
            <a:off x="8399145" y="2564765"/>
            <a:ext cx="864235" cy="14401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配置</a:t>
            </a:r>
            <a:r>
              <a:rPr dirty="0" smtClean="0"/>
              <a:t>步骤</a:t>
            </a:r>
            <a:endParaRPr dirty="0" smtClean="0"/>
          </a:p>
        </p:txBody>
      </p:sp>
      <p:pic>
        <p:nvPicPr>
          <p:cNvPr id="9" name="图片 8"/>
          <p:cNvPicPr>
            <a:picLocks noChangeAspect="1"/>
          </p:cNvPicPr>
          <p:nvPr/>
        </p:nvPicPr>
        <p:blipFill>
          <a:blip r:embed="rId1"/>
          <a:stretch>
            <a:fillRect/>
          </a:stretch>
        </p:blipFill>
        <p:spPr>
          <a:xfrm>
            <a:off x="118110" y="836295"/>
            <a:ext cx="5400000" cy="4791112"/>
          </a:xfrm>
          <a:prstGeom prst="rect">
            <a:avLst/>
          </a:prstGeom>
        </p:spPr>
      </p:pic>
      <p:pic>
        <p:nvPicPr>
          <p:cNvPr id="10" name="图片 9"/>
          <p:cNvPicPr>
            <a:picLocks noChangeAspect="1"/>
          </p:cNvPicPr>
          <p:nvPr/>
        </p:nvPicPr>
        <p:blipFill>
          <a:blip r:embed="rId2"/>
          <a:srcRect b="77899"/>
          <a:stretch>
            <a:fillRect/>
          </a:stretch>
        </p:blipFill>
        <p:spPr>
          <a:xfrm>
            <a:off x="118745" y="5589270"/>
            <a:ext cx="5327015" cy="503555"/>
          </a:xfrm>
          <a:prstGeom prst="rect">
            <a:avLst/>
          </a:prstGeom>
        </p:spPr>
      </p:pic>
      <p:sp>
        <p:nvSpPr>
          <p:cNvPr id="12" name="文本框 11"/>
          <p:cNvSpPr txBox="1"/>
          <p:nvPr>
            <p:custDataLst>
              <p:tags r:id="rId3"/>
            </p:custDataLst>
          </p:nvPr>
        </p:nvSpPr>
        <p:spPr>
          <a:xfrm>
            <a:off x="2854960" y="112522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4"/>
            </p:custDataLst>
          </p:nvPr>
        </p:nvSpPr>
        <p:spPr>
          <a:xfrm>
            <a:off x="2494915" y="1701165"/>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5"/>
            </p:custDataLst>
          </p:nvPr>
        </p:nvSpPr>
        <p:spPr>
          <a:xfrm>
            <a:off x="4366895" y="22771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6"/>
            </p:custDataLst>
          </p:nvPr>
        </p:nvSpPr>
        <p:spPr>
          <a:xfrm>
            <a:off x="2782570" y="2637155"/>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7"/>
            </p:custDataLst>
          </p:nvPr>
        </p:nvSpPr>
        <p:spPr>
          <a:xfrm>
            <a:off x="2422525" y="33312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8"/>
          <a:stretch>
            <a:fillRect/>
          </a:stretch>
        </p:blipFill>
        <p:spPr>
          <a:xfrm>
            <a:off x="6383020" y="341630"/>
            <a:ext cx="4069715" cy="1132205"/>
          </a:xfrm>
          <a:prstGeom prst="rect">
            <a:avLst/>
          </a:prstGeom>
        </p:spPr>
      </p:pic>
      <p:pic>
        <p:nvPicPr>
          <p:cNvPr id="24" name="图片 23"/>
          <p:cNvPicPr>
            <a:picLocks noChangeAspect="1"/>
          </p:cNvPicPr>
          <p:nvPr/>
        </p:nvPicPr>
        <p:blipFill>
          <a:blip r:embed="rId9"/>
          <a:stretch>
            <a:fillRect/>
          </a:stretch>
        </p:blipFill>
        <p:spPr>
          <a:xfrm>
            <a:off x="6383020" y="1550670"/>
            <a:ext cx="3689985" cy="1175385"/>
          </a:xfrm>
          <a:prstGeom prst="rect">
            <a:avLst/>
          </a:prstGeom>
        </p:spPr>
      </p:pic>
      <p:pic>
        <p:nvPicPr>
          <p:cNvPr id="25" name="图片 24"/>
          <p:cNvPicPr>
            <a:picLocks noChangeAspect="1"/>
          </p:cNvPicPr>
          <p:nvPr/>
        </p:nvPicPr>
        <p:blipFill>
          <a:blip r:embed="rId10"/>
          <a:stretch>
            <a:fillRect/>
          </a:stretch>
        </p:blipFill>
        <p:spPr>
          <a:xfrm>
            <a:off x="6383020" y="2946400"/>
            <a:ext cx="2682240" cy="265430"/>
          </a:xfrm>
          <a:prstGeom prst="rect">
            <a:avLst/>
          </a:prstGeom>
        </p:spPr>
      </p:pic>
      <p:pic>
        <p:nvPicPr>
          <p:cNvPr id="26" name="图片 25"/>
          <p:cNvPicPr>
            <a:picLocks noChangeAspect="1"/>
          </p:cNvPicPr>
          <p:nvPr/>
        </p:nvPicPr>
        <p:blipFill>
          <a:blip r:embed="rId11"/>
          <a:stretch>
            <a:fillRect/>
          </a:stretch>
        </p:blipFill>
        <p:spPr>
          <a:xfrm>
            <a:off x="6383020" y="3241040"/>
            <a:ext cx="2682875" cy="258445"/>
          </a:xfrm>
          <a:prstGeom prst="rect">
            <a:avLst/>
          </a:prstGeom>
        </p:spPr>
      </p:pic>
      <p:sp>
        <p:nvSpPr>
          <p:cNvPr id="31" name="文本框 30"/>
          <p:cNvSpPr txBox="1"/>
          <p:nvPr>
            <p:custDataLst>
              <p:tags r:id="rId12"/>
            </p:custDataLst>
          </p:nvPr>
        </p:nvSpPr>
        <p:spPr>
          <a:xfrm>
            <a:off x="6095365" y="344170"/>
            <a:ext cx="51625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1</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3"/>
            </p:custDataLst>
          </p:nvPr>
        </p:nvSpPr>
        <p:spPr>
          <a:xfrm>
            <a:off x="334645" y="229743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14"/>
            </p:custDataLst>
          </p:nvPr>
        </p:nvSpPr>
        <p:spPr>
          <a:xfrm>
            <a:off x="334645" y="2637155"/>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b</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5"/>
            </p:custDataLst>
          </p:nvPr>
        </p:nvSpPr>
        <p:spPr>
          <a:xfrm>
            <a:off x="334645" y="333121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c</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6"/>
            </p:custDataLst>
          </p:nvPr>
        </p:nvSpPr>
        <p:spPr>
          <a:xfrm>
            <a:off x="334645" y="371729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d</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7"/>
            </p:custDataLst>
          </p:nvPr>
        </p:nvSpPr>
        <p:spPr>
          <a:xfrm>
            <a:off x="334645" y="414909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e</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18"/>
            </p:custDataLst>
          </p:nvPr>
        </p:nvSpPr>
        <p:spPr>
          <a:xfrm>
            <a:off x="334645" y="5157470"/>
            <a:ext cx="272415" cy="217805"/>
          </a:xfrm>
          <a:prstGeom prst="rect">
            <a:avLst/>
          </a:prstGeom>
          <a:noFill/>
        </p:spPr>
        <p:txBody>
          <a:bodyPr wrap="square" rtlCol="0">
            <a:noAutofit/>
          </a:bodyPr>
          <a:p>
            <a:pPr indent="0" algn="ctr">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9"/>
            </p:custDataLst>
          </p:nvPr>
        </p:nvSpPr>
        <p:spPr>
          <a:xfrm>
            <a:off x="6095365" y="1281430"/>
            <a:ext cx="59817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3.a</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0"/>
            </p:custDataLst>
          </p:nvPr>
        </p:nvSpPr>
        <p:spPr>
          <a:xfrm>
            <a:off x="6095365" y="2038985"/>
            <a:ext cx="51625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1"/>
            </p:custDataLst>
          </p:nvPr>
        </p:nvSpPr>
        <p:spPr>
          <a:xfrm>
            <a:off x="6095365" y="328803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3.e</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2"/>
            </p:custDataLst>
          </p:nvPr>
        </p:nvSpPr>
        <p:spPr>
          <a:xfrm>
            <a:off x="6095365" y="295148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3.f</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42" name="图片 41"/>
          <p:cNvPicPr>
            <a:picLocks noChangeAspect="1"/>
          </p:cNvPicPr>
          <p:nvPr/>
        </p:nvPicPr>
        <p:blipFill>
          <a:blip r:embed="rId23"/>
          <a:stretch>
            <a:fillRect/>
          </a:stretch>
        </p:blipFill>
        <p:spPr>
          <a:xfrm>
            <a:off x="6383020" y="3694430"/>
            <a:ext cx="3910330" cy="1389380"/>
          </a:xfrm>
          <a:prstGeom prst="rect">
            <a:avLst/>
          </a:prstGeom>
        </p:spPr>
      </p:pic>
      <p:sp>
        <p:nvSpPr>
          <p:cNvPr id="43" name="文本框 42"/>
          <p:cNvSpPr txBox="1"/>
          <p:nvPr>
            <p:custDataLst>
              <p:tags r:id="rId24"/>
            </p:custDataLst>
          </p:nvPr>
        </p:nvSpPr>
        <p:spPr>
          <a:xfrm>
            <a:off x="6095365" y="415226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3.b</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44" name="图片 43"/>
          <p:cNvPicPr>
            <a:picLocks noChangeAspect="1"/>
          </p:cNvPicPr>
          <p:nvPr/>
        </p:nvPicPr>
        <p:blipFill>
          <a:blip r:embed="rId25"/>
          <a:stretch>
            <a:fillRect/>
          </a:stretch>
        </p:blipFill>
        <p:spPr>
          <a:xfrm>
            <a:off x="6383020" y="5220970"/>
            <a:ext cx="4748530" cy="1167130"/>
          </a:xfrm>
          <a:prstGeom prst="rect">
            <a:avLst/>
          </a:prstGeom>
        </p:spPr>
      </p:pic>
      <p:sp>
        <p:nvSpPr>
          <p:cNvPr id="45" name="文本框 44"/>
          <p:cNvSpPr txBox="1"/>
          <p:nvPr>
            <p:custDataLst>
              <p:tags r:id="rId26"/>
            </p:custDataLst>
          </p:nvPr>
        </p:nvSpPr>
        <p:spPr>
          <a:xfrm>
            <a:off x="6095365" y="5566410"/>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3.c</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6" name="文本框 45"/>
          <p:cNvSpPr txBox="1"/>
          <p:nvPr>
            <p:custDataLst>
              <p:tags r:id="rId27"/>
            </p:custDataLst>
          </p:nvPr>
        </p:nvSpPr>
        <p:spPr>
          <a:xfrm>
            <a:off x="6095365" y="623760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Step 5</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8"/>
            </p:custDataLst>
          </p:nvPr>
        </p:nvSpPr>
        <p:spPr>
          <a:xfrm>
            <a:off x="3235325" y="412877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29"/>
            </p:custDataLst>
          </p:nvPr>
        </p:nvSpPr>
        <p:spPr>
          <a:xfrm>
            <a:off x="2710815" y="51600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0"/>
          <a:stretch>
            <a:fillRect/>
          </a:stretch>
        </p:blipFill>
        <p:spPr>
          <a:xfrm>
            <a:off x="6454775" y="6553835"/>
            <a:ext cx="1942465" cy="146685"/>
          </a:xfrm>
          <a:prstGeom prst="rect">
            <a:avLst/>
          </a:prstGeom>
        </p:spPr>
      </p:pic>
      <p:sp>
        <p:nvSpPr>
          <p:cNvPr id="4" name="文本框 3"/>
          <p:cNvSpPr txBox="1"/>
          <p:nvPr/>
        </p:nvSpPr>
        <p:spPr>
          <a:xfrm>
            <a:off x="8484870" y="6459855"/>
            <a:ext cx="3305810" cy="359410"/>
          </a:xfrm>
          <a:prstGeom prst="rect">
            <a:avLst/>
          </a:prstGeom>
          <a:noFill/>
        </p:spPr>
        <p:txBody>
          <a:bodyPr wrap="square" rtlCol="0" anchor="t">
            <a:noAutofit/>
          </a:bodyPr>
          <a:p>
            <a:pPr lvl="0" algn="l">
              <a:buClrTx/>
              <a:buSzTx/>
              <a:buFont typeface="Wingdings" panose="05000000000000000000" charset="0"/>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这里代码是</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 </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asm("  IACK  #0x0080")</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启动了第</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8</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个任务，没啥用，是个空任务（</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225k-Slave</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sp>
        <p:nvSpPr>
          <p:cNvPr id="6" name="文本框 5"/>
          <p:cNvSpPr txBox="1"/>
          <p:nvPr>
            <p:custDataLst>
              <p:tags r:id="rId31"/>
            </p:custDataLst>
          </p:nvPr>
        </p:nvSpPr>
        <p:spPr>
          <a:xfrm>
            <a:off x="5575300" y="6525895"/>
            <a:ext cx="13214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软件启动了一个任务</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custDataLst>
              <p:tags r:id="rId32"/>
            </p:custDataLst>
          </p:nvPr>
        </p:nvSpPr>
        <p:spPr>
          <a:xfrm>
            <a:off x="340995" y="3773805"/>
            <a:ext cx="5127625" cy="39306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p:nvPr/>
        </p:nvCxnSpPr>
        <p:spPr>
          <a:xfrm>
            <a:off x="5447030" y="4149090"/>
            <a:ext cx="720090" cy="19443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33"/>
            </p:custDataLst>
          </p:nvPr>
        </p:nvSpPr>
        <p:spPr>
          <a:xfrm>
            <a:off x="6097905" y="6052185"/>
            <a:ext cx="6553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Step 3.d</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4"/>
            </p:custDataLst>
          </p:nvPr>
        </p:nvSpPr>
        <p:spPr>
          <a:xfrm>
            <a:off x="8831580" y="6083935"/>
            <a:ext cx="10179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使能软件启动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配置</a:t>
            </a:r>
            <a:r>
              <a:rPr dirty="0" smtClean="0"/>
              <a:t>步骤</a:t>
            </a:r>
            <a:endParaRPr dirty="0" smtClean="0"/>
          </a:p>
        </p:txBody>
      </p:sp>
      <p:pic>
        <p:nvPicPr>
          <p:cNvPr id="11" name="图片 10"/>
          <p:cNvPicPr>
            <a:picLocks noChangeAspect="1"/>
          </p:cNvPicPr>
          <p:nvPr/>
        </p:nvPicPr>
        <p:blipFill>
          <a:blip r:embed="rId1"/>
          <a:srcRect t="22101"/>
          <a:stretch>
            <a:fillRect/>
          </a:stretch>
        </p:blipFill>
        <p:spPr>
          <a:xfrm>
            <a:off x="118110" y="982345"/>
            <a:ext cx="5327015" cy="1774825"/>
          </a:xfrm>
          <a:prstGeom prst="rect">
            <a:avLst/>
          </a:prstGeom>
        </p:spPr>
      </p:pic>
      <p:sp>
        <p:nvSpPr>
          <p:cNvPr id="48" name="文本框 47"/>
          <p:cNvSpPr txBox="1"/>
          <p:nvPr>
            <p:custDataLst>
              <p:tags r:id="rId2"/>
            </p:custDataLst>
          </p:nvPr>
        </p:nvSpPr>
        <p:spPr>
          <a:xfrm>
            <a:off x="1990725" y="134112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1990725" y="1629410"/>
            <a:ext cx="380365"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Get</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7" name="矩形 6"/>
          <p:cNvSpPr/>
          <p:nvPr>
            <p:custDataLst>
              <p:tags r:id="rId4"/>
            </p:custDataLst>
          </p:nvPr>
        </p:nvSpPr>
        <p:spPr>
          <a:xfrm>
            <a:off x="406400" y="960120"/>
            <a:ext cx="5127625" cy="41656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5"/>
            </p:custDataLst>
          </p:nvPr>
        </p:nvSpPr>
        <p:spPr>
          <a:xfrm>
            <a:off x="5662930" y="1052830"/>
            <a:ext cx="2274570" cy="2882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这里没有搞明白是要配置</a:t>
            </a:r>
            <a:r>
              <a:rPr lang="zh-CN" altLang="en-US" sz="1200" dirty="0" smtClean="0">
                <a:highlight>
                  <a:srgbClr val="FF0000"/>
                </a:highlight>
                <a:latin typeface="微软雅黑 Light" panose="020B0502040204020203" pitchFamily="34" charset="-122"/>
                <a:ea typeface="微软雅黑 Light" panose="020B0502040204020203" pitchFamily="34" charset="-122"/>
              </a:rPr>
              <a:t>啥？</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CLA</a:t>
            </a:r>
            <a:r>
              <a:rPr dirty="0" smtClean="0"/>
              <a:t>编程</a:t>
            </a:r>
            <a:r>
              <a:rPr dirty="0" smtClean="0"/>
              <a:t>细节</a:t>
            </a:r>
            <a:endParaRPr dirty="0" smtClean="0"/>
          </a:p>
        </p:txBody>
      </p:sp>
      <p:sp>
        <p:nvSpPr>
          <p:cNvPr id="4" name="文本框 3"/>
          <p:cNvSpPr txBox="1"/>
          <p:nvPr>
            <p:custDataLst>
              <p:tags r:id="rId1"/>
            </p:custDataLst>
          </p:nvPr>
        </p:nvSpPr>
        <p:spPr>
          <a:xfrm>
            <a:off x="622300" y="836930"/>
            <a:ext cx="8520430" cy="932815"/>
          </a:xfrm>
          <a:prstGeom prst="rect">
            <a:avLst/>
          </a:prstGeom>
          <a:noFill/>
        </p:spPr>
        <p:txBody>
          <a:bodyPr wrap="square" rtlCol="0">
            <a:noAutofit/>
          </a:bodyPr>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TI</a:t>
            </a:r>
            <a:r>
              <a:rPr lang="zh-CN" altLang="en-US" sz="1200" dirty="0" smtClean="0">
                <a:solidFill>
                  <a:schemeClr val="tx1"/>
                </a:solidFill>
                <a:latin typeface="微软雅黑 Light" panose="020B0502040204020203" pitchFamily="34" charset="-122"/>
                <a:ea typeface="微软雅黑 Light" panose="020B0502040204020203" pitchFamily="34" charset="-122"/>
              </a:rPr>
              <a:t>官网或论坛上的一些学习材料：</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[1] https://dev.ti.com/tirex/explore/node?node=A__AQef2fh7mfB5qd2vTSOofQ__C2000-ACADEMY__3H1LnqB__LATEST</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solidFill>
                  <a:schemeClr val="tx1"/>
                </a:solidFill>
                <a:latin typeface="微软雅黑 Light" panose="020B0502040204020203" pitchFamily="34" charset="-122"/>
                <a:ea typeface="微软雅黑 Light" panose="020B0502040204020203" pitchFamily="34" charset="-122"/>
              </a:rPr>
              <a:t>[2] </a:t>
            </a:r>
            <a:r>
              <a:rPr lang="en-US" altLang="zh-CN"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https://blog.csdn.net/weixin_29982209/article/details/131524728</a:t>
            </a:r>
            <a:endParaRPr lang="en-US" altLang="zh-CN" sz="1200" dirty="0" smtClean="0">
              <a:solidFill>
                <a:schemeClr val="tx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2564765"/>
            <a:ext cx="3591560" cy="3419475"/>
          </a:xfrm>
          <a:prstGeom prst="rect">
            <a:avLst/>
          </a:prstGeom>
        </p:spPr>
      </p:pic>
      <p:sp>
        <p:nvSpPr>
          <p:cNvPr id="25" name="文本框 24"/>
          <p:cNvSpPr txBox="1"/>
          <p:nvPr>
            <p:custDataLst>
              <p:tags r:id="rId3"/>
            </p:custDataLst>
          </p:nvPr>
        </p:nvSpPr>
        <p:spPr>
          <a:xfrm>
            <a:off x="550545" y="1989455"/>
            <a:ext cx="3613785" cy="49911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CPU</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CLA</a:t>
            </a:r>
            <a:r>
              <a:rPr lang="zh-CN" altLang="en-US" sz="1200" dirty="0" smtClean="0">
                <a:highlight>
                  <a:srgbClr val="FFFF00"/>
                </a:highlight>
                <a:latin typeface="微软雅黑 Light" panose="020B0502040204020203" pitchFamily="34" charset="-122"/>
                <a:ea typeface="微软雅黑 Light" panose="020B0502040204020203" pitchFamily="34" charset="-122"/>
              </a:rPr>
              <a:t>对数据类型的处理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这里其实我没有明白对编程的主要影响是</a:t>
            </a:r>
            <a:r>
              <a:rPr lang="zh-CN" altLang="en-US" sz="1200" dirty="0" smtClean="0">
                <a:highlight>
                  <a:srgbClr val="FF0000"/>
                </a:highlight>
                <a:latin typeface="微软雅黑 Light" panose="020B0502040204020203" pitchFamily="34" charset="-122"/>
                <a:ea typeface="微软雅黑 Light" panose="020B0502040204020203" pitchFamily="34" charset="-122"/>
              </a:rPr>
              <a:t>什么？</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622300" y="5083175"/>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22300" y="5299075"/>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22300" y="5623560"/>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22300" y="5750560"/>
            <a:ext cx="1857375"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4"/>
          <a:stretch>
            <a:fillRect/>
          </a:stretch>
        </p:blipFill>
        <p:spPr>
          <a:xfrm>
            <a:off x="4582160" y="2591435"/>
            <a:ext cx="4377690" cy="3326130"/>
          </a:xfrm>
          <a:prstGeom prst="rect">
            <a:avLst/>
          </a:prstGeom>
        </p:spPr>
      </p:pic>
      <p:sp>
        <p:nvSpPr>
          <p:cNvPr id="10" name="文本框 9"/>
          <p:cNvSpPr txBox="1"/>
          <p:nvPr>
            <p:custDataLst>
              <p:tags r:id="rId5"/>
            </p:custDataLst>
          </p:nvPr>
        </p:nvSpPr>
        <p:spPr>
          <a:xfrm>
            <a:off x="4511040" y="2065655"/>
            <a:ext cx="3613785" cy="4991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编程过程中的一些特殊</a:t>
            </a:r>
            <a:r>
              <a:rPr lang="zh-CN" altLang="en-US" sz="1200" dirty="0" smtClean="0">
                <a:highlight>
                  <a:srgbClr val="FF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特别强调了不能初始化全局变量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6"/>
            </p:custDataLst>
          </p:nvPr>
        </p:nvSpPr>
        <p:spPr>
          <a:xfrm>
            <a:off x="7607300" y="2853055"/>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不能初始化全局</a:t>
            </a:r>
            <a:r>
              <a:rPr lang="zh-CN" altLang="en-US" sz="900" dirty="0" smtClean="0">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7"/>
            </p:custDataLst>
          </p:nvPr>
        </p:nvSpPr>
        <p:spPr>
          <a:xfrm>
            <a:off x="7496175" y="4364990"/>
            <a:ext cx="1463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静态变量最好用全局</a:t>
            </a:r>
            <a:r>
              <a:rPr lang="zh-CN" altLang="en-US" sz="900" dirty="0" smtClean="0">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8"/>
            </p:custDataLst>
          </p:nvPr>
        </p:nvSpPr>
        <p:spPr>
          <a:xfrm>
            <a:off x="6167120" y="4676775"/>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不能调用递归</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9"/>
            </p:custDataLst>
          </p:nvPr>
        </p:nvSpPr>
        <p:spPr>
          <a:xfrm>
            <a:off x="6167120" y="4914900"/>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不能用函数</a:t>
            </a:r>
            <a:r>
              <a:rPr lang="zh-CN" altLang="en-US" sz="900" dirty="0" smtClean="0">
                <a:highlight>
                  <a:srgbClr val="00FF00"/>
                </a:highlight>
                <a:latin typeface="微软雅黑 Light" panose="020B0502040204020203" pitchFamily="34" charset="-122"/>
                <a:ea typeface="微软雅黑 Light" panose="020B0502040204020203" pitchFamily="34" charset="-122"/>
              </a:rPr>
              <a:t>指针</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0"/>
            </p:custDataLst>
          </p:nvPr>
        </p:nvSpPr>
        <p:spPr>
          <a:xfrm>
            <a:off x="6814820" y="5373370"/>
            <a:ext cx="12141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部分数学运算不能</a:t>
            </a:r>
            <a:r>
              <a:rPr lang="zh-CN" altLang="en-US" sz="900" dirty="0" smtClean="0">
                <a:highlight>
                  <a:srgbClr val="00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的主要</a:t>
            </a:r>
            <a:r>
              <a:rPr dirty="0" smtClean="0"/>
              <a:t>架构</a:t>
            </a:r>
            <a:endParaRPr dirty="0" smtClean="0"/>
          </a:p>
        </p:txBody>
      </p:sp>
      <p:pic>
        <p:nvPicPr>
          <p:cNvPr id="2" name="图片 1"/>
          <p:cNvPicPr>
            <a:picLocks noChangeAspect="1"/>
          </p:cNvPicPr>
          <p:nvPr/>
        </p:nvPicPr>
        <p:blipFill>
          <a:blip r:embed="rId1"/>
          <a:stretch>
            <a:fillRect/>
          </a:stretch>
        </p:blipFill>
        <p:spPr>
          <a:xfrm>
            <a:off x="118110" y="852170"/>
            <a:ext cx="7326630" cy="5836920"/>
          </a:xfrm>
          <a:prstGeom prst="rect">
            <a:avLst/>
          </a:prstGeom>
        </p:spPr>
      </p:pic>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50038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这里可以看到</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highlight>
                  <a:srgbClr val="FF0000"/>
                </a:highlight>
                <a:latin typeface="微软雅黑 Light" panose="020B0502040204020203" pitchFamily="34" charset="-122"/>
                <a:ea typeface="微软雅黑 Light" panose="020B0502040204020203" pitchFamily="34" charset="-122"/>
              </a:rPr>
              <a:t>不能访问</a:t>
            </a:r>
            <a:r>
              <a:rPr lang="en-US" altLang="zh-CN" sz="1200" dirty="0" smtClean="0">
                <a:highlight>
                  <a:srgbClr val="FF0000"/>
                </a:highlight>
                <a:latin typeface="微软雅黑 Light" panose="020B0502040204020203" pitchFamily="34" charset="-122"/>
                <a:ea typeface="微软雅黑 Light" panose="020B0502040204020203" pitchFamily="34" charset="-122"/>
              </a:rPr>
              <a:t>SCI</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CAN</a:t>
            </a:r>
            <a:r>
              <a:rPr lang="zh-CN" altLang="en-US" sz="1200" dirty="0" smtClean="0">
                <a:highlight>
                  <a:srgbClr val="FF0000"/>
                </a:highlight>
                <a:latin typeface="微软雅黑 Light" panose="020B0502040204020203" pitchFamily="34" charset="-122"/>
                <a:ea typeface="微软雅黑 Light" panose="020B0502040204020203" pitchFamily="34" charset="-122"/>
              </a:rPr>
              <a:t>等通讯外设</a:t>
            </a:r>
            <a:r>
              <a:rPr lang="zh-CN" altLang="en-US" sz="1200" dirty="0" smtClean="0">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访问</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和</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是没有问题</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198880" y="1156970"/>
            <a:ext cx="700405" cy="57785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295140" y="1205230"/>
            <a:ext cx="848995" cy="4933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487170" y="6195695"/>
            <a:ext cx="428625" cy="4933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的触发源、数据传输地址</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406400" y="908685"/>
            <a:ext cx="5008245" cy="1744980"/>
          </a:xfrm>
          <a:prstGeom prst="rect">
            <a:avLst/>
          </a:prstGeom>
        </p:spPr>
      </p:pic>
      <p:pic>
        <p:nvPicPr>
          <p:cNvPr id="7" name="图片 6"/>
          <p:cNvPicPr>
            <a:picLocks noChangeAspect="1"/>
          </p:cNvPicPr>
          <p:nvPr/>
        </p:nvPicPr>
        <p:blipFill>
          <a:blip r:embed="rId3"/>
          <a:stretch>
            <a:fillRect/>
          </a:stretch>
        </p:blipFill>
        <p:spPr>
          <a:xfrm>
            <a:off x="550545" y="3429000"/>
            <a:ext cx="4970145" cy="2962910"/>
          </a:xfrm>
          <a:prstGeom prst="rect">
            <a:avLst/>
          </a:prstGeom>
        </p:spPr>
      </p:pic>
      <p:cxnSp>
        <p:nvCxnSpPr>
          <p:cNvPr id="36" name="直接连接符 35"/>
          <p:cNvCxnSpPr/>
          <p:nvPr/>
        </p:nvCxnSpPr>
        <p:spPr>
          <a:xfrm>
            <a:off x="622300" y="2060575"/>
            <a:ext cx="21590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4"/>
            </p:custDataLst>
          </p:nvPr>
        </p:nvSpPr>
        <p:spPr>
          <a:xfrm>
            <a:off x="-25400" y="3357245"/>
            <a:ext cx="2209165" cy="3067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选取触发源，</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EPWM</a:t>
            </a:r>
            <a:r>
              <a:rPr lang="zh-CN" altLang="en-US" sz="1200" dirty="0" smtClean="0">
                <a:highlight>
                  <a:srgbClr val="FFFF00"/>
                </a:highlight>
                <a:latin typeface="微软雅黑 Light" panose="020B0502040204020203" pitchFamily="34" charset="-122"/>
                <a:ea typeface="微软雅黑 Light" panose="020B0502040204020203" pitchFamily="34" charset="-122"/>
              </a:rPr>
              <a:t>等</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90500" y="1052195"/>
            <a:ext cx="1370330" cy="3810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a:t>
            </a:r>
            <a:r>
              <a:rPr lang="zh-CN" altLang="en-US" sz="1200" dirty="0" smtClean="0">
                <a:highlight>
                  <a:srgbClr val="FFFF00"/>
                </a:highlight>
                <a:latin typeface="微软雅黑 Light" panose="020B0502040204020203" pitchFamily="34" charset="-122"/>
                <a:ea typeface="微软雅黑 Light" panose="020B0502040204020203" pitchFamily="34" charset="-122"/>
              </a:rPr>
              <a:t>通常选和通道号相同</a:t>
            </a:r>
            <a:r>
              <a:rPr lang="zh-CN" altLang="en-US" sz="1200" dirty="0" smtClean="0">
                <a:highlight>
                  <a:srgbClr val="FFFF00"/>
                </a:highlight>
                <a:latin typeface="微软雅黑 Light" panose="020B0502040204020203" pitchFamily="34" charset="-122"/>
                <a:ea typeface="微软雅黑 Light" panose="020B0502040204020203" pitchFamily="34" charset="-122"/>
              </a:rPr>
              <a:t>即可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6"/>
          <a:stretch>
            <a:fillRect/>
          </a:stretch>
        </p:blipFill>
        <p:spPr>
          <a:xfrm>
            <a:off x="5662930" y="1433195"/>
            <a:ext cx="5245100" cy="2877185"/>
          </a:xfrm>
          <a:prstGeom prst="rect">
            <a:avLst/>
          </a:prstGeom>
        </p:spPr>
      </p:pic>
      <p:sp>
        <p:nvSpPr>
          <p:cNvPr id="10" name="文本框 9"/>
          <p:cNvSpPr txBox="1"/>
          <p:nvPr>
            <p:custDataLst>
              <p:tags r:id="rId7"/>
            </p:custDataLst>
          </p:nvPr>
        </p:nvSpPr>
        <p:spPr>
          <a:xfrm>
            <a:off x="9335135" y="2924810"/>
            <a:ext cx="1001395"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选择触发源</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8"/>
            </p:custDataLst>
          </p:nvPr>
        </p:nvSpPr>
        <p:spPr>
          <a:xfrm>
            <a:off x="9335135" y="3079115"/>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这里是通道号</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2" name="直接连接符 11"/>
          <p:cNvCxnSpPr/>
          <p:nvPr/>
        </p:nvCxnSpPr>
        <p:spPr>
          <a:xfrm>
            <a:off x="4438650" y="2276475"/>
            <a:ext cx="165671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9"/>
            </p:custDataLst>
          </p:nvPr>
        </p:nvSpPr>
        <p:spPr>
          <a:xfrm>
            <a:off x="9335135" y="3233420"/>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触发使能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9335135" y="3387725"/>
            <a:ext cx="1323975" cy="21209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Oneshot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模式使能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1"/>
            </p:custDataLst>
          </p:nvPr>
        </p:nvSpPr>
        <p:spPr>
          <a:xfrm>
            <a:off x="9335135" y="3542030"/>
            <a:ext cx="112903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连续</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模式使能</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位</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18625" y="3850640"/>
            <a:ext cx="1428750" cy="21209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定义传输</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16bit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或</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32bit</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6958965" y="4238625"/>
            <a:ext cx="152019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触发源等相关配置</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14"/>
          <a:stretch>
            <a:fillRect/>
          </a:stretch>
        </p:blipFill>
        <p:spPr>
          <a:xfrm>
            <a:off x="5662930" y="4693920"/>
            <a:ext cx="4693920" cy="788035"/>
          </a:xfrm>
          <a:prstGeom prst="rect">
            <a:avLst/>
          </a:prstGeom>
        </p:spPr>
      </p:pic>
      <p:pic>
        <p:nvPicPr>
          <p:cNvPr id="19" name="图片 18"/>
          <p:cNvPicPr>
            <a:picLocks noChangeAspect="1"/>
          </p:cNvPicPr>
          <p:nvPr/>
        </p:nvPicPr>
        <p:blipFill>
          <a:blip r:embed="rId15"/>
          <a:stretch>
            <a:fillRect/>
          </a:stretch>
        </p:blipFill>
        <p:spPr>
          <a:xfrm>
            <a:off x="5662930" y="5516880"/>
            <a:ext cx="4533900" cy="842010"/>
          </a:xfrm>
          <a:prstGeom prst="rect">
            <a:avLst/>
          </a:prstGeom>
        </p:spPr>
      </p:pic>
      <p:sp>
        <p:nvSpPr>
          <p:cNvPr id="20" name="文本框 19"/>
          <p:cNvSpPr txBox="1"/>
          <p:nvPr>
            <p:custDataLst>
              <p:tags r:id="rId16"/>
            </p:custDataLst>
          </p:nvPr>
        </p:nvSpPr>
        <p:spPr>
          <a:xfrm>
            <a:off x="6529070" y="6350000"/>
            <a:ext cx="300736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数据传输的相关配置，这里分了内外</a:t>
            </a:r>
            <a:r>
              <a:rPr lang="zh-CN" altLang="en-US" sz="1200" dirty="0" smtClean="0">
                <a:latin typeface="微软雅黑 Light" panose="020B0502040204020203" pitchFamily="34" charset="-122"/>
                <a:ea typeface="微软雅黑 Light" panose="020B0502040204020203" pitchFamily="34" charset="-122"/>
              </a:rPr>
              <a:t>两环</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559415" y="4969510"/>
            <a:ext cx="920750" cy="18351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BURST</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内环</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10559415" y="5876925"/>
            <a:ext cx="1111250" cy="21717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TRANSFER</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外环</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5786755" y="128270"/>
            <a:ext cx="3957955" cy="278193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的触发到传输的整个</a:t>
            </a:r>
            <a:r>
              <a:rPr dirty="0" smtClean="0"/>
              <a:t>过程</a:t>
            </a:r>
            <a:endParaRPr dirty="0" smtClean="0"/>
          </a:p>
        </p:txBody>
      </p:sp>
      <p:pic>
        <p:nvPicPr>
          <p:cNvPr id="4" name="图片 3"/>
          <p:cNvPicPr>
            <a:picLocks noChangeAspect="1"/>
          </p:cNvPicPr>
          <p:nvPr/>
        </p:nvPicPr>
        <p:blipFill>
          <a:blip r:embed="rId2"/>
          <a:stretch>
            <a:fillRect/>
          </a:stretch>
        </p:blipFill>
        <p:spPr>
          <a:xfrm>
            <a:off x="622300" y="836930"/>
            <a:ext cx="4225290" cy="3677920"/>
          </a:xfrm>
          <a:prstGeom prst="rect">
            <a:avLst/>
          </a:prstGeom>
        </p:spPr>
      </p:pic>
      <p:pic>
        <p:nvPicPr>
          <p:cNvPr id="17" name="图片 16"/>
          <p:cNvPicPr>
            <a:picLocks noChangeAspect="1"/>
          </p:cNvPicPr>
          <p:nvPr/>
        </p:nvPicPr>
        <p:blipFill>
          <a:blip r:embed="rId3"/>
          <a:stretch>
            <a:fillRect/>
          </a:stretch>
        </p:blipFill>
        <p:spPr>
          <a:xfrm>
            <a:off x="766445" y="4509135"/>
            <a:ext cx="4414520" cy="2326005"/>
          </a:xfrm>
          <a:prstGeom prst="rect">
            <a:avLst/>
          </a:prstGeom>
        </p:spPr>
      </p:pic>
      <p:sp>
        <p:nvSpPr>
          <p:cNvPr id="18" name="矩形 17"/>
          <p:cNvSpPr/>
          <p:nvPr/>
        </p:nvSpPr>
        <p:spPr>
          <a:xfrm>
            <a:off x="688340" y="3146425"/>
            <a:ext cx="3106420" cy="13684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4"/>
            </p:custDataLst>
          </p:nvPr>
        </p:nvSpPr>
        <p:spPr>
          <a:xfrm>
            <a:off x="2567305" y="2205355"/>
            <a:ext cx="1751330" cy="78867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主要数据传输过程，主要是</a:t>
            </a:r>
            <a:r>
              <a:rPr lang="en-US" altLang="zh-CN" sz="1200" dirty="0" smtClean="0">
                <a:highlight>
                  <a:srgbClr val="FFFF00"/>
                </a:highlight>
                <a:latin typeface="微软雅黑 Light" panose="020B0502040204020203" pitchFamily="34" charset="-122"/>
                <a:ea typeface="微软雅黑 Light" panose="020B0502040204020203" pitchFamily="34" charset="-122"/>
              </a:rPr>
              <a:t>BURST_COUNT</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TRANSFER_COUNT</a:t>
            </a:r>
            <a:r>
              <a:rPr lang="zh-CN" altLang="en-US" sz="1200" dirty="0" smtClean="0">
                <a:highlight>
                  <a:srgbClr val="FFFF00"/>
                </a:highlight>
                <a:latin typeface="微软雅黑 Light" panose="020B0502040204020203" pitchFamily="34" charset="-122"/>
                <a:ea typeface="微软雅黑 Light" panose="020B0502040204020203" pitchFamily="34" charset="-122"/>
              </a:rPr>
              <a:t>两个</a:t>
            </a:r>
            <a:r>
              <a:rPr lang="zh-CN" altLang="en-US" sz="1200" dirty="0" smtClean="0">
                <a:highlight>
                  <a:srgbClr val="FFFF00"/>
                </a:highlight>
                <a:latin typeface="微软雅黑 Light" panose="020B0502040204020203" pitchFamily="34" charset="-122"/>
                <a:ea typeface="微软雅黑 Light" panose="020B0502040204020203" pitchFamily="34" charset="-122"/>
              </a:rPr>
              <a:t>计数器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H="1" flipV="1">
            <a:off x="3575050" y="2925445"/>
            <a:ext cx="7175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5"/>
            </p:custDataLst>
          </p:nvPr>
        </p:nvSpPr>
        <p:spPr>
          <a:xfrm>
            <a:off x="7684770" y="480060"/>
            <a:ext cx="2571750"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这里把数据存储在了</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GS0 RAM</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8260080" y="1776730"/>
            <a:ext cx="1393825" cy="236220"/>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数据传输的地址</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配置</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6243955" y="3143885"/>
            <a:ext cx="1160145"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TRANSFER_SIZE</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8"/>
            </p:custDataLst>
          </p:nvPr>
        </p:nvSpPr>
        <p:spPr>
          <a:xfrm>
            <a:off x="7324090" y="3143885"/>
            <a:ext cx="801370"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SRC_STEP</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9"/>
            </p:custDataLst>
          </p:nvPr>
        </p:nvSpPr>
        <p:spPr>
          <a:xfrm>
            <a:off x="8155940" y="3143885"/>
            <a:ext cx="801370" cy="236220"/>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DST_STEP</a:t>
            </a:r>
            <a:endPar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p:nvPr/>
        </p:nvCxnSpPr>
        <p:spPr>
          <a:xfrm flipV="1">
            <a:off x="7179945" y="2910205"/>
            <a:ext cx="504190" cy="2343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0" name="直接连接符 29"/>
          <p:cNvCxnSpPr>
            <a:stCxn id="27" idx="0"/>
          </p:cNvCxnSpPr>
          <p:nvPr/>
        </p:nvCxnSpPr>
        <p:spPr>
          <a:xfrm flipV="1">
            <a:off x="7724775" y="2927985"/>
            <a:ext cx="17526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1" name="直接连接符 30"/>
          <p:cNvCxnSpPr>
            <a:stCxn id="28" idx="0"/>
          </p:cNvCxnSpPr>
          <p:nvPr/>
        </p:nvCxnSpPr>
        <p:spPr>
          <a:xfrm flipH="1" flipV="1">
            <a:off x="8044180" y="2927985"/>
            <a:ext cx="51244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0"/>
            </p:custDataLst>
          </p:nvPr>
        </p:nvSpPr>
        <p:spPr>
          <a:xfrm>
            <a:off x="8256270" y="2326005"/>
            <a:ext cx="272923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这里因为一直取</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的数据，所以</a:t>
            </a:r>
            <a:r>
              <a:rPr lang="en-US" altLang="zh-CN" sz="1200" dirty="0" smtClean="0">
                <a:highlight>
                  <a:srgbClr val="FFFF00"/>
                </a:highlight>
                <a:latin typeface="微软雅黑 Light" panose="020B0502040204020203" pitchFamily="34" charset="-122"/>
                <a:ea typeface="微软雅黑 Light" panose="020B0502040204020203" pitchFamily="34" charset="-122"/>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的地址一直不变，因为要存两次，所以</a:t>
            </a:r>
            <a:r>
              <a:rPr lang="en-US" altLang="zh-CN" sz="1200" dirty="0" smtClean="0">
                <a:highlight>
                  <a:srgbClr val="FFFF00"/>
                </a:highlight>
                <a:latin typeface="微软雅黑 Light" panose="020B0502040204020203" pitchFamily="34" charset="-122"/>
                <a:ea typeface="微软雅黑 Light" panose="020B0502040204020203" pitchFamily="34" charset="-122"/>
              </a:rPr>
              <a:t>DST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的地址要加</a:t>
            </a:r>
            <a:r>
              <a:rPr lang="en-US" altLang="zh-CN" sz="1200" dirty="0" smtClean="0">
                <a:highlight>
                  <a:srgbClr val="FFFF00"/>
                </a:highlight>
                <a:latin typeface="微软雅黑 Light" panose="020B0502040204020203" pitchFamily="34" charset="-122"/>
                <a:ea typeface="微软雅黑 Light" panose="020B0502040204020203" pitchFamily="34" charset="-122"/>
              </a:rPr>
              <a:t>1</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11"/>
          <a:stretch>
            <a:fillRect/>
          </a:stretch>
        </p:blipFill>
        <p:spPr>
          <a:xfrm>
            <a:off x="5786755" y="4398645"/>
            <a:ext cx="4385945" cy="412750"/>
          </a:xfrm>
          <a:prstGeom prst="rect">
            <a:avLst/>
          </a:prstGeom>
        </p:spPr>
      </p:pic>
      <p:pic>
        <p:nvPicPr>
          <p:cNvPr id="34" name="图片 33"/>
          <p:cNvPicPr>
            <a:picLocks noChangeAspect="1"/>
          </p:cNvPicPr>
          <p:nvPr/>
        </p:nvPicPr>
        <p:blipFill>
          <a:blip r:embed="rId12"/>
          <a:stretch>
            <a:fillRect/>
          </a:stretch>
        </p:blipFill>
        <p:spPr>
          <a:xfrm>
            <a:off x="5786755" y="4871720"/>
            <a:ext cx="4469765" cy="426720"/>
          </a:xfrm>
          <a:prstGeom prst="rect">
            <a:avLst/>
          </a:prstGeom>
        </p:spPr>
      </p:pic>
      <p:pic>
        <p:nvPicPr>
          <p:cNvPr id="35" name="图片 34"/>
          <p:cNvPicPr>
            <a:picLocks noChangeAspect="1"/>
          </p:cNvPicPr>
          <p:nvPr/>
        </p:nvPicPr>
        <p:blipFill>
          <a:blip r:embed="rId13"/>
          <a:stretch>
            <a:fillRect/>
          </a:stretch>
        </p:blipFill>
        <p:spPr>
          <a:xfrm>
            <a:off x="5786755" y="5374005"/>
            <a:ext cx="5960110" cy="1374775"/>
          </a:xfrm>
          <a:prstGeom prst="rect">
            <a:avLst/>
          </a:prstGeom>
        </p:spPr>
      </p:pic>
      <p:pic>
        <p:nvPicPr>
          <p:cNvPr id="37" name="图片 36"/>
          <p:cNvPicPr>
            <a:picLocks noChangeAspect="1"/>
          </p:cNvPicPr>
          <p:nvPr/>
        </p:nvPicPr>
        <p:blipFill>
          <a:blip r:embed="rId14"/>
          <a:stretch>
            <a:fillRect/>
          </a:stretch>
        </p:blipFill>
        <p:spPr>
          <a:xfrm>
            <a:off x="7823200" y="3709670"/>
            <a:ext cx="3676650" cy="428625"/>
          </a:xfrm>
          <a:prstGeom prst="rect">
            <a:avLst/>
          </a:prstGeom>
        </p:spPr>
      </p:pic>
      <p:sp>
        <p:nvSpPr>
          <p:cNvPr id="38" name="矩形 37"/>
          <p:cNvSpPr/>
          <p:nvPr>
            <p:custDataLst>
              <p:tags r:id="rId15"/>
            </p:custDataLst>
          </p:nvPr>
        </p:nvSpPr>
        <p:spPr>
          <a:xfrm>
            <a:off x="8753475" y="4515485"/>
            <a:ext cx="1449705" cy="17462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16"/>
            </p:custDataLst>
          </p:nvPr>
        </p:nvSpPr>
        <p:spPr>
          <a:xfrm>
            <a:off x="8806815" y="4999355"/>
            <a:ext cx="1449705" cy="17462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84135" y="3548380"/>
            <a:ext cx="3848100" cy="6896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1" name="直接连接符 40"/>
          <p:cNvCxnSpPr>
            <a:endCxn id="40" idx="2"/>
          </p:cNvCxnSpPr>
          <p:nvPr/>
        </p:nvCxnSpPr>
        <p:spPr>
          <a:xfrm flipV="1">
            <a:off x="9407525" y="4237990"/>
            <a:ext cx="200660" cy="271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17"/>
            </p:custDataLst>
          </p:nvPr>
        </p:nvSpPr>
        <p:spPr>
          <a:xfrm>
            <a:off x="10269220" y="4242435"/>
            <a:ext cx="1743075" cy="35496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EPWM7</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在</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PRD</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和</a:t>
            </a:r>
            <a:r>
              <a:rPr lang="en-US" altLang="zh-CN"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ZERO</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都触发采样，采</a:t>
            </a:r>
            <a:r>
              <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两次</a:t>
            </a:r>
            <a:endParaRPr lang="zh-CN" altLang="en-US" sz="10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概要</a:t>
            </a:r>
            <a:endParaRPr dirty="0" smtClean="0"/>
          </a:p>
        </p:txBody>
      </p:sp>
      <p:sp>
        <p:nvSpPr>
          <p:cNvPr id="3" name="文本框 2"/>
          <p:cNvSpPr txBox="1"/>
          <p:nvPr>
            <p:custDataLst>
              <p:tags r:id="rId1"/>
            </p:custDataLst>
          </p:nvPr>
        </p:nvSpPr>
        <p:spPr>
          <a:xfrm>
            <a:off x="5950585" y="2609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62255" y="908685"/>
            <a:ext cx="6710045" cy="1814830"/>
          </a:xfrm>
          <a:prstGeom prst="rect">
            <a:avLst/>
          </a:prstGeom>
        </p:spPr>
      </p:pic>
      <p:sp>
        <p:nvSpPr>
          <p:cNvPr id="40" name="矩形 39"/>
          <p:cNvSpPr/>
          <p:nvPr/>
        </p:nvSpPr>
        <p:spPr>
          <a:xfrm>
            <a:off x="694690" y="1170940"/>
            <a:ext cx="3961130" cy="1060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3"/>
            </p:custDataLst>
          </p:nvPr>
        </p:nvSpPr>
        <p:spPr>
          <a:xfrm>
            <a:off x="3286760" y="906145"/>
            <a:ext cx="945515" cy="21145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SAR</a:t>
            </a:r>
            <a:r>
              <a:rPr lang="zh-CN" altLang="en-US" sz="1200" dirty="0" smtClean="0">
                <a:highlight>
                  <a:srgbClr val="FFFF00"/>
                </a:highlight>
                <a:latin typeface="微软雅黑 Light" panose="020B0502040204020203" pitchFamily="34" charset="-122"/>
                <a:ea typeface="微软雅黑 Light" panose="020B0502040204020203" pitchFamily="34" charset="-122"/>
              </a:rPr>
              <a:t>型</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92785" y="2780665"/>
            <a:ext cx="5147945" cy="3743960"/>
          </a:xfrm>
          <a:prstGeom prst="rect">
            <a:avLst/>
          </a:prstGeom>
        </p:spPr>
      </p:pic>
      <p:pic>
        <p:nvPicPr>
          <p:cNvPr id="4" name="图片 3"/>
          <p:cNvPicPr>
            <a:picLocks noChangeAspect="1"/>
          </p:cNvPicPr>
          <p:nvPr/>
        </p:nvPicPr>
        <p:blipFill>
          <a:blip r:embed="rId5"/>
          <a:stretch>
            <a:fillRect/>
          </a:stretch>
        </p:blipFill>
        <p:spPr>
          <a:xfrm>
            <a:off x="7030720" y="807720"/>
            <a:ext cx="5160645" cy="5877560"/>
          </a:xfrm>
          <a:prstGeom prst="rect">
            <a:avLst/>
          </a:prstGeom>
        </p:spPr>
      </p:pic>
      <p:sp>
        <p:nvSpPr>
          <p:cNvPr id="7" name="文本框 6"/>
          <p:cNvSpPr txBox="1"/>
          <p:nvPr>
            <p:custDataLst>
              <p:tags r:id="rId6"/>
            </p:custDataLst>
          </p:nvPr>
        </p:nvSpPr>
        <p:spPr>
          <a:xfrm>
            <a:off x="766445" y="6525260"/>
            <a:ext cx="6753225" cy="260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每一个</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个输入，但不是每个输入都有对应的芯片</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脚，比如</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ADCINA6/7</a:t>
            </a:r>
            <a:r>
              <a:rPr lang="zh-CN" altLang="en-US" sz="1200" dirty="0" smtClean="0">
                <a:highlight>
                  <a:srgbClr val="00FF00"/>
                </a:highlight>
                <a:latin typeface="微软雅黑 Light" panose="020B0502040204020203" pitchFamily="34" charset="-122"/>
                <a:ea typeface="微软雅黑 Light" panose="020B0502040204020203" pitchFamily="34" charset="-122"/>
              </a:rPr>
              <a:t>就没有</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8155" y="836295"/>
            <a:ext cx="5335905" cy="159639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配置</a:t>
            </a:r>
            <a:endParaRPr dirty="0" smtClean="0"/>
          </a:p>
        </p:txBody>
      </p:sp>
      <p:sp>
        <p:nvSpPr>
          <p:cNvPr id="40" name="矩形 39"/>
          <p:cNvSpPr/>
          <p:nvPr/>
        </p:nvSpPr>
        <p:spPr>
          <a:xfrm>
            <a:off x="2200275" y="1170940"/>
            <a:ext cx="3412490" cy="1314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2"/>
            </p:custDataLst>
          </p:nvPr>
        </p:nvSpPr>
        <p:spPr>
          <a:xfrm>
            <a:off x="2062480" y="802640"/>
            <a:ext cx="40462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时钟配置，</a:t>
            </a:r>
            <a:r>
              <a:rPr lang="en-US" altLang="zh-CN" sz="1200" dirty="0" smtClean="0">
                <a:highlight>
                  <a:srgbClr val="FF0000"/>
                </a:highlight>
                <a:latin typeface="微软雅黑 Light" panose="020B0502040204020203" pitchFamily="34" charset="-122"/>
                <a:ea typeface="微软雅黑 Light" panose="020B0502040204020203" pitchFamily="34" charset="-122"/>
              </a:rPr>
              <a:t>ADCCLK</a:t>
            </a:r>
            <a:r>
              <a:rPr lang="zh-CN" altLang="en-US" sz="1200" dirty="0" smtClean="0">
                <a:highlight>
                  <a:srgbClr val="FF0000"/>
                </a:highlight>
                <a:latin typeface="微软雅黑 Light" panose="020B0502040204020203" pitchFamily="34" charset="-122"/>
                <a:ea typeface="微软雅黑 Light" panose="020B0502040204020203" pitchFamily="34" charset="-122"/>
              </a:rPr>
              <a:t>有啥用，要把</a:t>
            </a:r>
            <a:r>
              <a:rPr lang="en-US" altLang="zh-CN" sz="1200" dirty="0" smtClean="0">
                <a:highlight>
                  <a:srgbClr val="FF0000"/>
                </a:highlight>
                <a:latin typeface="微软雅黑 Light" panose="020B0502040204020203" pitchFamily="34" charset="-122"/>
                <a:ea typeface="微软雅黑 Light" panose="020B0502040204020203" pitchFamily="34" charset="-122"/>
              </a:rPr>
              <a:t>timing</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部分仔细读一下</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478155" y="2492375"/>
            <a:ext cx="5412962" cy="1417034"/>
          </a:xfrm>
          <a:prstGeom prst="rect">
            <a:avLst/>
          </a:prstGeom>
        </p:spPr>
      </p:pic>
      <p:pic>
        <p:nvPicPr>
          <p:cNvPr id="8" name="图片 7"/>
          <p:cNvPicPr>
            <a:picLocks noChangeAspect="1"/>
          </p:cNvPicPr>
          <p:nvPr/>
        </p:nvPicPr>
        <p:blipFill>
          <a:blip r:embed="rId4"/>
          <a:stretch>
            <a:fillRect/>
          </a:stretch>
        </p:blipFill>
        <p:spPr>
          <a:xfrm>
            <a:off x="6598920" y="3279140"/>
            <a:ext cx="5072380" cy="3058160"/>
          </a:xfrm>
          <a:prstGeom prst="rect">
            <a:avLst/>
          </a:prstGeom>
        </p:spPr>
      </p:pic>
      <p:pic>
        <p:nvPicPr>
          <p:cNvPr id="9" name="图片 8"/>
          <p:cNvPicPr>
            <a:picLocks noChangeAspect="1"/>
          </p:cNvPicPr>
          <p:nvPr/>
        </p:nvPicPr>
        <p:blipFill>
          <a:blip r:embed="rId5"/>
          <a:stretch>
            <a:fillRect/>
          </a:stretch>
        </p:blipFill>
        <p:spPr>
          <a:xfrm>
            <a:off x="478155" y="3969385"/>
            <a:ext cx="5347222" cy="1069562"/>
          </a:xfrm>
          <a:prstGeom prst="rect">
            <a:avLst/>
          </a:prstGeom>
        </p:spPr>
      </p:pic>
      <p:sp>
        <p:nvSpPr>
          <p:cNvPr id="10" name="文本框 9"/>
          <p:cNvSpPr txBox="1"/>
          <p:nvPr>
            <p:custDataLst>
              <p:tags r:id="rId6"/>
            </p:custDataLst>
          </p:nvPr>
        </p:nvSpPr>
        <p:spPr>
          <a:xfrm>
            <a:off x="2062480" y="2434590"/>
            <a:ext cx="996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分辨率配置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134870" y="3923665"/>
            <a:ext cx="113855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信号</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模式配置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9407525" y="3567430"/>
            <a:ext cx="869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a:t>
            </a:r>
            <a:r>
              <a:rPr lang="zh-CN" altLang="en-US" sz="1200" dirty="0" smtClean="0">
                <a:highlight>
                  <a:srgbClr val="FFFF00"/>
                </a:highlight>
                <a:latin typeface="微软雅黑 Light" panose="020B0502040204020203" pitchFamily="34" charset="-122"/>
                <a:ea typeface="微软雅黑 Light" panose="020B0502040204020203" pitchFamily="34" charset="-122"/>
              </a:rPr>
              <a:t>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9"/>
            </p:custDataLst>
          </p:nvPr>
        </p:nvSpPr>
        <p:spPr>
          <a:xfrm>
            <a:off x="8687435" y="5511165"/>
            <a:ext cx="218503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AdcSetMode()</a:t>
            </a:r>
            <a:r>
              <a:rPr lang="zh-CN" altLang="en-US" sz="1200" dirty="0" smtClean="0">
                <a:highlight>
                  <a:srgbClr val="FFFF00"/>
                </a:highlight>
                <a:latin typeface="微软雅黑 Light" panose="020B0502040204020203" pitchFamily="34" charset="-122"/>
                <a:ea typeface="微软雅黑 Light" panose="020B0502040204020203" pitchFamily="34" charset="-122"/>
              </a:rPr>
              <a:t>自带配置</a:t>
            </a:r>
            <a:r>
              <a:rPr lang="zh-CN" altLang="en-US" sz="1200" dirty="0" smtClean="0">
                <a:highlight>
                  <a:srgbClr val="FFFF00"/>
                </a:highlight>
                <a:latin typeface="微软雅黑 Light" panose="020B0502040204020203" pitchFamily="34" charset="-122"/>
                <a:ea typeface="微软雅黑 Light" panose="020B0502040204020203" pitchFamily="34" charset="-122"/>
              </a:rPr>
              <a:t>函数</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10"/>
          <a:stretch>
            <a:fillRect/>
          </a:stretch>
        </p:blipFill>
        <p:spPr>
          <a:xfrm>
            <a:off x="6598920" y="920115"/>
            <a:ext cx="4903470" cy="2216150"/>
          </a:xfrm>
          <a:prstGeom prst="rect">
            <a:avLst/>
          </a:prstGeom>
        </p:spPr>
      </p:pic>
      <p:cxnSp>
        <p:nvCxnSpPr>
          <p:cNvPr id="15" name="直接连接符 14"/>
          <p:cNvCxnSpPr/>
          <p:nvPr/>
        </p:nvCxnSpPr>
        <p:spPr>
          <a:xfrm flipV="1">
            <a:off x="4511040" y="1052830"/>
            <a:ext cx="2663825"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9983470" y="2637155"/>
            <a:ext cx="43180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838835" y="1297940"/>
            <a:ext cx="2664460" cy="122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255" y="693420"/>
            <a:ext cx="5572125" cy="12458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采样方式，触发源、采样窗口和采样</a:t>
            </a:r>
            <a:r>
              <a:rPr dirty="0" smtClean="0"/>
              <a:t>通道</a:t>
            </a:r>
            <a:endParaRPr dirty="0" smtClean="0"/>
          </a:p>
        </p:txBody>
      </p:sp>
      <p:sp>
        <p:nvSpPr>
          <p:cNvPr id="40" name="矩形 39"/>
          <p:cNvSpPr/>
          <p:nvPr/>
        </p:nvSpPr>
        <p:spPr>
          <a:xfrm>
            <a:off x="1990725" y="1193165"/>
            <a:ext cx="3686810"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300" y="1269365"/>
            <a:ext cx="1989455" cy="1130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670675" y="1196340"/>
            <a:ext cx="4808220" cy="1022985"/>
          </a:xfrm>
          <a:prstGeom prst="rect">
            <a:avLst/>
          </a:prstGeom>
        </p:spPr>
      </p:pic>
      <p:sp>
        <p:nvSpPr>
          <p:cNvPr id="12" name="文本框 11"/>
          <p:cNvSpPr txBox="1"/>
          <p:nvPr>
            <p:custDataLst>
              <p:tags r:id="rId3"/>
            </p:custDataLst>
          </p:nvPr>
        </p:nvSpPr>
        <p:spPr>
          <a:xfrm>
            <a:off x="8039100" y="110617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通道</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采样窗口</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FFFF00"/>
                </a:highlight>
                <a:latin typeface="微软雅黑 Light" panose="020B0502040204020203" pitchFamily="34" charset="-122"/>
                <a:ea typeface="微软雅黑 Light" panose="020B0502040204020203" pitchFamily="34" charset="-122"/>
              </a:rPr>
              <a:t>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6670675" y="2493010"/>
            <a:ext cx="4808220" cy="1014095"/>
          </a:xfrm>
          <a:prstGeom prst="rect">
            <a:avLst/>
          </a:prstGeom>
        </p:spPr>
      </p:pic>
      <p:sp>
        <p:nvSpPr>
          <p:cNvPr id="9" name="矩形 8"/>
          <p:cNvSpPr/>
          <p:nvPr>
            <p:custDataLst>
              <p:tags r:id="rId5"/>
            </p:custDataLst>
          </p:nvPr>
        </p:nvSpPr>
        <p:spPr>
          <a:xfrm>
            <a:off x="7103110" y="1207135"/>
            <a:ext cx="495300" cy="99377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7103110" y="2495550"/>
            <a:ext cx="495300" cy="10414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7"/>
          <a:stretch>
            <a:fillRect/>
          </a:stretch>
        </p:blipFill>
        <p:spPr>
          <a:xfrm>
            <a:off x="262255" y="2021205"/>
            <a:ext cx="5316220" cy="418465"/>
          </a:xfrm>
          <a:prstGeom prst="rect">
            <a:avLst/>
          </a:prstGeom>
        </p:spPr>
      </p:pic>
      <p:cxnSp>
        <p:nvCxnSpPr>
          <p:cNvPr id="14" name="直接连接符 13"/>
          <p:cNvCxnSpPr>
            <a:endCxn id="6" idx="1"/>
          </p:cNvCxnSpPr>
          <p:nvPr/>
        </p:nvCxnSpPr>
        <p:spPr>
          <a:xfrm flipV="1">
            <a:off x="5518785" y="1708150"/>
            <a:ext cx="1151890" cy="640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8"/>
          <a:stretch>
            <a:fillRect/>
          </a:stretch>
        </p:blipFill>
        <p:spPr>
          <a:xfrm>
            <a:off x="262255" y="2501265"/>
            <a:ext cx="5364480" cy="1021556"/>
          </a:xfrm>
          <a:prstGeom prst="rect">
            <a:avLst/>
          </a:prstGeom>
        </p:spPr>
      </p:pic>
      <p:pic>
        <p:nvPicPr>
          <p:cNvPr id="15" name="图片 14"/>
          <p:cNvPicPr>
            <a:picLocks noChangeAspect="1"/>
          </p:cNvPicPr>
          <p:nvPr/>
        </p:nvPicPr>
        <p:blipFill>
          <a:blip r:embed="rId9"/>
          <a:stretch>
            <a:fillRect/>
          </a:stretch>
        </p:blipFill>
        <p:spPr>
          <a:xfrm>
            <a:off x="262255" y="3522980"/>
            <a:ext cx="5270183" cy="371951"/>
          </a:xfrm>
          <a:prstGeom prst="rect">
            <a:avLst/>
          </a:prstGeom>
        </p:spPr>
      </p:pic>
      <p:sp>
        <p:nvSpPr>
          <p:cNvPr id="16" name="文本框 15"/>
          <p:cNvSpPr txBox="1"/>
          <p:nvPr>
            <p:custDataLst>
              <p:tags r:id="rId10"/>
            </p:custDataLst>
          </p:nvPr>
        </p:nvSpPr>
        <p:spPr>
          <a:xfrm>
            <a:off x="3286760" y="328549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这类触发源我没</a:t>
            </a:r>
            <a:r>
              <a:rPr lang="zh-CN" altLang="en-US" sz="1200" dirty="0" smtClean="0">
                <a:highlight>
                  <a:srgbClr val="FFFF00"/>
                </a:highlight>
                <a:latin typeface="微软雅黑 Light" panose="020B0502040204020203" pitchFamily="34" charset="-122"/>
                <a:ea typeface="微软雅黑 Light" panose="020B0502040204020203" pitchFamily="34" charset="-122"/>
              </a:rPr>
              <a:t>用过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1"/>
          <a:stretch>
            <a:fillRect/>
          </a:stretch>
        </p:blipFill>
        <p:spPr>
          <a:xfrm>
            <a:off x="8105775" y="3591560"/>
            <a:ext cx="4015105" cy="2538730"/>
          </a:xfrm>
          <a:prstGeom prst="rect">
            <a:avLst/>
          </a:prstGeom>
        </p:spPr>
      </p:pic>
      <p:cxnSp>
        <p:nvCxnSpPr>
          <p:cNvPr id="18" name="直接连接符 17"/>
          <p:cNvCxnSpPr/>
          <p:nvPr/>
        </p:nvCxnSpPr>
        <p:spPr>
          <a:xfrm>
            <a:off x="9766935" y="3206115"/>
            <a:ext cx="144780" cy="4387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2"/>
          <a:stretch>
            <a:fillRect/>
          </a:stretch>
        </p:blipFill>
        <p:spPr>
          <a:xfrm>
            <a:off x="262255" y="3921125"/>
            <a:ext cx="5301615" cy="1817846"/>
          </a:xfrm>
          <a:prstGeom prst="rect">
            <a:avLst/>
          </a:prstGeom>
        </p:spPr>
      </p:pic>
      <p:sp>
        <p:nvSpPr>
          <p:cNvPr id="21" name="文本框 20"/>
          <p:cNvSpPr txBox="1"/>
          <p:nvPr>
            <p:custDataLst>
              <p:tags r:id="rId13"/>
            </p:custDataLst>
          </p:nvPr>
        </p:nvSpPr>
        <p:spPr>
          <a:xfrm>
            <a:off x="1774190" y="2461260"/>
            <a:ext cx="273621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en-US" altLang="zh-CN" sz="1200" dirty="0" smtClean="0">
                <a:highlight>
                  <a:srgbClr val="00FF00"/>
                </a:highlight>
                <a:latin typeface="微软雅黑 Light" panose="020B0502040204020203" pitchFamily="34" charset="-122"/>
                <a:ea typeface="微软雅黑 Light" panose="020B0502040204020203" pitchFamily="34" charset="-122"/>
              </a:rPr>
              <a:t>Timer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或软件</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4"/>
            </p:custDataLst>
          </p:nvPr>
        </p:nvSpPr>
        <p:spPr>
          <a:xfrm>
            <a:off x="3070860" y="3862070"/>
            <a:ext cx="24892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采样窗口，给电容充电的时间</a:t>
            </a:r>
            <a:r>
              <a:rPr lang="zh-CN" altLang="en-US" sz="1200" dirty="0" smtClean="0">
                <a:highlight>
                  <a:srgbClr val="00FF00"/>
                </a:highlight>
                <a:latin typeface="微软雅黑 Light" panose="020B0502040204020203" pitchFamily="34" charset="-122"/>
                <a:ea typeface="微软雅黑 Light" panose="020B0502040204020203" pitchFamily="34" charset="-122"/>
              </a:rPr>
              <a:t>窗口</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5"/>
            </p:custDataLst>
          </p:nvPr>
        </p:nvSpPr>
        <p:spPr>
          <a:xfrm>
            <a:off x="8249285" y="4276090"/>
            <a:ext cx="825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6"/>
            </p:custDataLst>
          </p:nvPr>
        </p:nvSpPr>
        <p:spPr>
          <a:xfrm>
            <a:off x="8089265" y="6142990"/>
            <a:ext cx="4030980" cy="68072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Note</a:t>
            </a:r>
            <a:r>
              <a:rPr lang="zh-CN" altLang="en-US" sz="1200" dirty="0" smtClean="0">
                <a:highlight>
                  <a:srgbClr val="00FF00"/>
                </a:highlight>
                <a:latin typeface="微软雅黑 Light" panose="020B0502040204020203" pitchFamily="34" charset="-122"/>
                <a:ea typeface="微软雅黑 Light" panose="020B0502040204020203" pitchFamily="34" charset="-122"/>
              </a:rPr>
              <a:t>：每块</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路输入，只是不是所有路都有对应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脚，如果采样的是没有对应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脚的，则采样的数据没有</a:t>
            </a:r>
            <a:r>
              <a:rPr lang="zh-CN" altLang="en-US" sz="1200" dirty="0" smtClean="0">
                <a:highlight>
                  <a:srgbClr val="00FF00"/>
                </a:highlight>
                <a:latin typeface="微软雅黑 Light" panose="020B0502040204020203" pitchFamily="34" charset="-122"/>
                <a:ea typeface="微软雅黑 Light" panose="020B0502040204020203" pitchFamily="34" charset="-122"/>
              </a:rPr>
              <a:t>意义</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17"/>
          <a:stretch>
            <a:fillRect/>
          </a:stretch>
        </p:blipFill>
        <p:spPr>
          <a:xfrm>
            <a:off x="5591175" y="3757295"/>
            <a:ext cx="2539365" cy="2366645"/>
          </a:xfrm>
          <a:prstGeom prst="rect">
            <a:avLst/>
          </a:prstGeom>
        </p:spPr>
      </p:pic>
      <p:cxnSp>
        <p:nvCxnSpPr>
          <p:cNvPr id="26" name="直接连接符 25"/>
          <p:cNvCxnSpPr/>
          <p:nvPr/>
        </p:nvCxnSpPr>
        <p:spPr>
          <a:xfrm>
            <a:off x="5231130" y="2853055"/>
            <a:ext cx="791845" cy="10807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8"/>
            </p:custDataLst>
          </p:nvPr>
        </p:nvSpPr>
        <p:spPr>
          <a:xfrm>
            <a:off x="5631815" y="4149090"/>
            <a:ext cx="118999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zh-CN" altLang="en-US" sz="12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9"/>
            </p:custDataLst>
          </p:nvPr>
        </p:nvSpPr>
        <p:spPr>
          <a:xfrm>
            <a:off x="7804785" y="224091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这里都是相同的触发源，优先级在下一</a:t>
            </a:r>
            <a:r>
              <a:rPr lang="zh-CN" altLang="en-US" sz="1200" dirty="0" smtClean="0">
                <a:highlight>
                  <a:srgbClr val="FFFF00"/>
                </a:highlight>
                <a:latin typeface="微软雅黑 Light" panose="020B0502040204020203" pitchFamily="34" charset="-122"/>
                <a:ea typeface="微软雅黑 Light" panose="020B0502040204020203" pitchFamily="34" charset="-122"/>
              </a:rPr>
              <a:t>页讨论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20"/>
          <a:stretch>
            <a:fillRect/>
          </a:stretch>
        </p:blipFill>
        <p:spPr>
          <a:xfrm>
            <a:off x="477520" y="5803265"/>
            <a:ext cx="4199255" cy="1062355"/>
          </a:xfrm>
          <a:prstGeom prst="rect">
            <a:avLst/>
          </a:prstGeom>
        </p:spPr>
      </p:pic>
      <p:sp>
        <p:nvSpPr>
          <p:cNvPr id="30" name="矩形 29"/>
          <p:cNvSpPr/>
          <p:nvPr>
            <p:custDataLst>
              <p:tags r:id="rId21"/>
            </p:custDataLst>
          </p:nvPr>
        </p:nvSpPr>
        <p:spPr>
          <a:xfrm>
            <a:off x="478155" y="6237605"/>
            <a:ext cx="4178935" cy="1651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endCxn id="30" idx="0"/>
          </p:cNvCxnSpPr>
          <p:nvPr/>
        </p:nvCxnSpPr>
        <p:spPr>
          <a:xfrm>
            <a:off x="1342390" y="5589270"/>
            <a:ext cx="12255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2"/>
            </p:custDataLst>
          </p:nvPr>
        </p:nvSpPr>
        <p:spPr>
          <a:xfrm>
            <a:off x="4605020" y="6525895"/>
            <a:ext cx="228092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上有定义最小值</a:t>
            </a:r>
            <a:r>
              <a:rPr lang="en-US" altLang="zh-CN" sz="1200" dirty="0" smtClean="0">
                <a:highlight>
                  <a:srgbClr val="FFFF00"/>
                </a:highlight>
                <a:latin typeface="微软雅黑 Light" panose="020B0502040204020203" pitchFamily="34" charset="-122"/>
                <a:ea typeface="微软雅黑 Light" panose="020B0502040204020203" pitchFamily="34" charset="-122"/>
              </a:rPr>
              <a:t>75ns</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105219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整个软件的</a:t>
                      </a: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任务</a:t>
                      </a:r>
                      <a:endPar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一共有哪些任务：电压环、电流环、环路切换、有效值</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平均值、录波、软起等等</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任务管理的</a:t>
                      </a:r>
                      <a:r>
                        <a:rPr lang="zh-CN" altLang="en-US" sz="1400" b="1">
                          <a:solidFill>
                            <a:schemeClr val="tx1"/>
                          </a:solidFill>
                          <a:latin typeface="微软雅黑 Light" panose="020B0502040204020203" pitchFamily="34" charset="-122"/>
                          <a:ea typeface="微软雅黑 Light" panose="020B0502040204020203" pitchFamily="34" charset="-122"/>
                        </a:rPr>
                        <a:t>方式</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如何分片、流转过程中用什么变量</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管理</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既要保证可读性强，又不能把软件分割的过于</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破碎</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关键功能</a:t>
                      </a:r>
                      <a:r>
                        <a:rPr lang="zh-CN" altLang="en-US" sz="1400" b="1">
                          <a:solidFill>
                            <a:schemeClr val="tx1"/>
                          </a:solidFill>
                          <a:latin typeface="微软雅黑 Light" panose="020B0502040204020203" pitchFamily="34" charset="-122"/>
                          <a:ea typeface="微软雅黑 Light" panose="020B0502040204020203" pitchFamily="34" charset="-122"/>
                        </a:rPr>
                        <a:t>展开</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多源</a:t>
                      </a:r>
                      <a:r>
                        <a:rPr lang="zh-CN" altLang="en-US" sz="1400" b="1">
                          <a:solidFill>
                            <a:schemeClr val="tx1"/>
                          </a:solidFill>
                          <a:latin typeface="微软雅黑 Light" panose="020B0502040204020203" pitchFamily="34" charset="-122"/>
                          <a:ea typeface="微软雅黑 Light" panose="020B0502040204020203" pitchFamily="34" charset="-122"/>
                        </a:rPr>
                        <a:t>协调</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环路控制（前馈、锁相、并离</a:t>
                      </a:r>
                      <a:r>
                        <a:rPr lang="zh-CN" altLang="en-US" sz="1400" b="1">
                          <a:solidFill>
                            <a:schemeClr val="tx1"/>
                          </a:solidFill>
                          <a:latin typeface="微软雅黑 Light" panose="020B0502040204020203" pitchFamily="34" charset="-122"/>
                          <a:ea typeface="微软雅黑 Light" panose="020B0502040204020203" pitchFamily="34" charset="-122"/>
                        </a:rPr>
                        <a:t>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故障录</a:t>
                      </a:r>
                      <a:r>
                        <a:rPr lang="zh-CN" altLang="en-US" sz="1400" b="1">
                          <a:solidFill>
                            <a:schemeClr val="tx1"/>
                          </a:solidFill>
                          <a:latin typeface="微软雅黑 Light" panose="020B0502040204020203" pitchFamily="34" charset="-122"/>
                          <a:ea typeface="微软雅黑 Light" panose="020B0502040204020203" pitchFamily="34" charset="-122"/>
                        </a:rPr>
                        <a:t>波</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软件示波</a:t>
                      </a:r>
                      <a:r>
                        <a:rPr lang="zh-CN" altLang="en-US" sz="1400" b="1">
                          <a:solidFill>
                            <a:schemeClr val="tx1"/>
                          </a:solidFill>
                          <a:latin typeface="微软雅黑 Light" panose="020B0502040204020203" pitchFamily="34" charset="-122"/>
                          <a:ea typeface="微软雅黑 Light" panose="020B0502040204020203" pitchFamily="34" charset="-122"/>
                        </a:rPr>
                        <a:t>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采样方式，采样窗口参数</a:t>
            </a:r>
            <a:r>
              <a:rPr dirty="0" smtClean="0"/>
              <a:t>配置</a:t>
            </a:r>
            <a:endParaRPr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采样方式，采样优先级</a:t>
            </a:r>
            <a:r>
              <a:rPr dirty="0" smtClean="0"/>
              <a:t>问题</a:t>
            </a:r>
            <a:endParaRPr dirty="0" smtClean="0"/>
          </a:p>
        </p:txBody>
      </p:sp>
      <p:pic>
        <p:nvPicPr>
          <p:cNvPr id="3" name="图片 2"/>
          <p:cNvPicPr>
            <a:picLocks noChangeAspect="1"/>
          </p:cNvPicPr>
          <p:nvPr/>
        </p:nvPicPr>
        <p:blipFill>
          <a:blip r:embed="rId1"/>
          <a:stretch>
            <a:fillRect/>
          </a:stretch>
        </p:blipFill>
        <p:spPr>
          <a:xfrm>
            <a:off x="120015" y="908685"/>
            <a:ext cx="3931285" cy="5774690"/>
          </a:xfrm>
          <a:prstGeom prst="rect">
            <a:avLst/>
          </a:prstGeom>
        </p:spPr>
      </p:pic>
      <p:sp>
        <p:nvSpPr>
          <p:cNvPr id="24" name="文本框 23"/>
          <p:cNvSpPr txBox="1"/>
          <p:nvPr>
            <p:custDataLst>
              <p:tags r:id="rId2"/>
            </p:custDataLst>
          </p:nvPr>
        </p:nvSpPr>
        <p:spPr>
          <a:xfrm>
            <a:off x="333375" y="6597650"/>
            <a:ext cx="3471545" cy="2482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在没有配置优先级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的情况下，顺时针</a:t>
            </a:r>
            <a:r>
              <a:rPr lang="zh-CN" altLang="en-US" sz="1200" dirty="0" smtClean="0">
                <a:highlight>
                  <a:srgbClr val="00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3"/>
          <a:stretch>
            <a:fillRect/>
          </a:stretch>
        </p:blipFill>
        <p:spPr>
          <a:xfrm>
            <a:off x="4150995" y="908685"/>
            <a:ext cx="4620197" cy="5756434"/>
          </a:xfrm>
          <a:prstGeom prst="rect">
            <a:avLst/>
          </a:prstGeom>
        </p:spPr>
      </p:pic>
      <p:sp>
        <p:nvSpPr>
          <p:cNvPr id="25" name="文本框 24"/>
          <p:cNvSpPr txBox="1"/>
          <p:nvPr>
            <p:custDataLst>
              <p:tags r:id="rId4"/>
            </p:custDataLst>
          </p:nvPr>
        </p:nvSpPr>
        <p:spPr>
          <a:xfrm>
            <a:off x="4439920" y="6597650"/>
            <a:ext cx="39204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的情况下，高优先级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可打断</a:t>
            </a:r>
            <a:r>
              <a:rPr lang="zh-CN" altLang="en-US" sz="1200" dirty="0" smtClean="0">
                <a:highlight>
                  <a:srgbClr val="00FF00"/>
                </a:highlight>
                <a:latin typeface="微软雅黑 Light" panose="020B0502040204020203" pitchFamily="34" charset="-122"/>
                <a:ea typeface="微软雅黑 Light" panose="020B0502040204020203" pitchFamily="34" charset="-122"/>
              </a:rPr>
              <a:t>循环</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8284845" cy="316865"/>
          </a:xfrm>
        </p:spPr>
        <p:txBody>
          <a:bodyPr/>
          <a:lstStyle/>
          <a:p>
            <a:pPr>
              <a:lnSpc>
                <a:spcPct val="100000"/>
              </a:lnSpc>
            </a:pPr>
            <a:r>
              <a:rPr lang="en-US" altLang="zh-CN" dirty="0" smtClean="0"/>
              <a:t>ADC</a:t>
            </a:r>
            <a:r>
              <a:rPr dirty="0" smtClean="0"/>
              <a:t>采样结果，直接从结果寄存器中读取，</a:t>
            </a:r>
            <a:r>
              <a:rPr lang="en-US" altLang="zh-CN" dirty="0" smtClean="0"/>
              <a:t>CPU</a:t>
            </a:r>
            <a:r>
              <a:rPr dirty="0" smtClean="0"/>
              <a:t>、</a:t>
            </a:r>
            <a:r>
              <a:rPr lang="en-US" altLang="zh-CN" dirty="0" smtClean="0"/>
              <a:t>DMA</a:t>
            </a:r>
            <a:r>
              <a:rPr dirty="0" smtClean="0"/>
              <a:t>、</a:t>
            </a:r>
            <a:r>
              <a:rPr lang="en-US" altLang="zh-CN" dirty="0" smtClean="0"/>
              <a:t>CLA</a:t>
            </a:r>
            <a:r>
              <a:rPr dirty="0" smtClean="0"/>
              <a:t>都能</a:t>
            </a:r>
            <a:r>
              <a:rPr dirty="0" smtClean="0"/>
              <a:t>访问</a:t>
            </a:r>
            <a:endParaRPr dirty="0" smtClean="0"/>
          </a:p>
        </p:txBody>
      </p:sp>
      <p:pic>
        <p:nvPicPr>
          <p:cNvPr id="2" name="图片 1"/>
          <p:cNvPicPr>
            <a:picLocks noChangeAspect="1"/>
          </p:cNvPicPr>
          <p:nvPr/>
        </p:nvPicPr>
        <p:blipFill>
          <a:blip r:embed="rId1"/>
          <a:stretch>
            <a:fillRect/>
          </a:stretch>
        </p:blipFill>
        <p:spPr>
          <a:xfrm>
            <a:off x="190500" y="979805"/>
            <a:ext cx="5846601" cy="1743075"/>
          </a:xfrm>
          <a:prstGeom prst="rect">
            <a:avLst/>
          </a:prstGeom>
        </p:spPr>
      </p:pic>
      <p:pic>
        <p:nvPicPr>
          <p:cNvPr id="4" name="图片 3"/>
          <p:cNvPicPr>
            <a:picLocks noChangeAspect="1"/>
          </p:cNvPicPr>
          <p:nvPr/>
        </p:nvPicPr>
        <p:blipFill>
          <a:blip r:embed="rId2"/>
          <a:stretch>
            <a:fillRect/>
          </a:stretch>
        </p:blipFill>
        <p:spPr>
          <a:xfrm>
            <a:off x="550545" y="2924175"/>
            <a:ext cx="5461000" cy="3192780"/>
          </a:xfrm>
          <a:prstGeom prst="rect">
            <a:avLst/>
          </a:prstGeom>
        </p:spPr>
      </p:pic>
      <p:sp>
        <p:nvSpPr>
          <p:cNvPr id="18" name="矩形 17"/>
          <p:cNvSpPr/>
          <p:nvPr/>
        </p:nvSpPr>
        <p:spPr>
          <a:xfrm>
            <a:off x="550545" y="1484630"/>
            <a:ext cx="5420995" cy="5715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6094730" y="1484630"/>
            <a:ext cx="4657725" cy="867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这里非常清楚，每个</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有</a:t>
            </a:r>
            <a:r>
              <a:rPr lang="en-US" altLang="zh-CN" sz="1200" dirty="0" smtClean="0">
                <a:latin typeface="微软雅黑 Light" panose="020B0502040204020203" pitchFamily="34" charset="-122"/>
                <a:ea typeface="微软雅黑 Light" panose="020B0502040204020203" pitchFamily="34" charset="-122"/>
              </a:rPr>
              <a:t>16</a:t>
            </a:r>
            <a:r>
              <a:rPr lang="zh-CN" altLang="en-US" sz="1200" dirty="0" smtClean="0">
                <a:latin typeface="微软雅黑 Light" panose="020B0502040204020203" pitchFamily="34" charset="-122"/>
                <a:ea typeface="微软雅黑 Light" panose="020B0502040204020203" pitchFamily="34" charset="-122"/>
              </a:rPr>
              <a:t>个结果寄存器单元，分别对一个每个</a:t>
            </a:r>
            <a:r>
              <a:rPr lang="en-US" altLang="zh-CN" sz="1200" dirty="0" smtClean="0">
                <a:latin typeface="微软雅黑 Light" panose="020B0502040204020203" pitchFamily="34" charset="-122"/>
                <a:ea typeface="微软雅黑 Light" panose="020B0502040204020203" pitchFamily="34" charset="-122"/>
              </a:rPr>
              <a:t>SOC</a:t>
            </a:r>
            <a:r>
              <a:rPr lang="zh-CN" altLang="en-US" sz="1200" dirty="0" smtClean="0">
                <a:latin typeface="微软雅黑 Light" panose="020B0502040204020203" pitchFamily="34" charset="-122"/>
                <a:ea typeface="微软雅黑 Light" panose="020B0502040204020203" pitchFamily="34" charset="-122"/>
              </a:rPr>
              <a:t>转换的结构，</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所以每个</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一定要对应不同的采样</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r>
              <a:rPr lang="zh-CN" altLang="en-US" sz="1200" dirty="0" smtClean="0">
                <a:latin typeface="微软雅黑 Light" panose="020B0502040204020203" pitchFamily="34" charset="-122"/>
                <a:ea typeface="微软雅黑 Light" panose="020B0502040204020203" pitchFamily="34" charset="-122"/>
              </a:rPr>
              <a:t>否则最后的结果可能就重复了，除非是本来无用的通道（芯片没有</a:t>
            </a:r>
            <a:r>
              <a:rPr lang="en-US" altLang="zh-CN" sz="1200" dirty="0" smtClean="0">
                <a:latin typeface="微软雅黑 Light" panose="020B0502040204020203" pitchFamily="34" charset="-122"/>
                <a:ea typeface="微软雅黑 Light" panose="020B0502040204020203" pitchFamily="34" charset="-122"/>
              </a:rPr>
              <a:t>pin</a:t>
            </a:r>
            <a:r>
              <a:rPr lang="zh-CN" altLang="en-US" sz="1200" dirty="0" smtClean="0">
                <a:latin typeface="微软雅黑 Light" panose="020B0502040204020203" pitchFamily="34" charset="-122"/>
                <a:ea typeface="微软雅黑 Light" panose="020B0502040204020203" pitchFamily="34" charset="-122"/>
              </a:rPr>
              <a:t>脚对应），</a:t>
            </a:r>
            <a:r>
              <a:rPr lang="zh-CN" altLang="en-US" sz="1200" dirty="0" smtClean="0">
                <a:highlight>
                  <a:srgbClr val="00FF00"/>
                </a:highlight>
                <a:latin typeface="微软雅黑 Light" panose="020B0502040204020203" pitchFamily="34" charset="-122"/>
                <a:ea typeface="微软雅黑 Light" panose="020B0502040204020203" pitchFamily="34" charset="-122"/>
              </a:rPr>
              <a:t>如下</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ADCINC0</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167120" y="2420620"/>
            <a:ext cx="4766223" cy="26574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30875" cy="316865"/>
          </a:xfrm>
        </p:spPr>
        <p:txBody>
          <a:bodyPr/>
          <a:lstStyle/>
          <a:p>
            <a:pPr>
              <a:lnSpc>
                <a:spcPct val="100000"/>
              </a:lnSpc>
            </a:pPr>
            <a:r>
              <a:rPr lang="en-US" altLang="zh-CN" dirty="0" smtClean="0"/>
              <a:t>ADC</a:t>
            </a:r>
            <a:r>
              <a:rPr dirty="0" smtClean="0"/>
              <a:t>采样结果预处理，这里在软件中目前很少</a:t>
            </a:r>
            <a:r>
              <a:rPr dirty="0" smtClean="0"/>
              <a:t>用</a:t>
            </a:r>
            <a:endParaRPr dirty="0" smtClean="0"/>
          </a:p>
        </p:txBody>
      </p:sp>
      <p:pic>
        <p:nvPicPr>
          <p:cNvPr id="2" name="图片 1"/>
          <p:cNvPicPr>
            <a:picLocks noChangeAspect="1"/>
          </p:cNvPicPr>
          <p:nvPr/>
        </p:nvPicPr>
        <p:blipFill>
          <a:blip r:embed="rId1"/>
          <a:stretch>
            <a:fillRect/>
          </a:stretch>
        </p:blipFill>
        <p:spPr>
          <a:xfrm>
            <a:off x="550545" y="909320"/>
            <a:ext cx="5783580" cy="1091565"/>
          </a:xfrm>
          <a:prstGeom prst="rect">
            <a:avLst/>
          </a:prstGeom>
        </p:spPr>
      </p:pic>
      <p:sp>
        <p:nvSpPr>
          <p:cNvPr id="18" name="矩形 17"/>
          <p:cNvSpPr/>
          <p:nvPr/>
        </p:nvSpPr>
        <p:spPr>
          <a:xfrm>
            <a:off x="838200" y="1340485"/>
            <a:ext cx="5495925" cy="2755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2"/>
            </p:custDataLst>
          </p:nvPr>
        </p:nvSpPr>
        <p:spPr>
          <a:xfrm>
            <a:off x="910590" y="2010410"/>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针对结果寄存器的数据处理功能，其中我觉得最有用的是关于延时时间的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测量</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550545" y="2635250"/>
            <a:ext cx="5783580" cy="1855470"/>
          </a:xfrm>
          <a:prstGeom prst="rect">
            <a:avLst/>
          </a:prstGeom>
        </p:spPr>
      </p:pic>
      <p:sp>
        <p:nvSpPr>
          <p:cNvPr id="4" name="矩形 3"/>
          <p:cNvSpPr/>
          <p:nvPr/>
        </p:nvSpPr>
        <p:spPr>
          <a:xfrm>
            <a:off x="910590" y="3573145"/>
            <a:ext cx="5369560" cy="2628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1559560" y="3645535"/>
            <a:ext cx="285686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被触发和实际开始采样的时间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间隔</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触发中断，这里和控制环路</a:t>
            </a:r>
            <a:r>
              <a:rPr dirty="0" smtClean="0"/>
              <a:t>相关</a:t>
            </a:r>
            <a:endParaRPr dirty="0" smtClean="0"/>
          </a:p>
        </p:txBody>
      </p:sp>
      <p:pic>
        <p:nvPicPr>
          <p:cNvPr id="2" name="图片 1"/>
          <p:cNvPicPr>
            <a:picLocks noChangeAspect="1"/>
          </p:cNvPicPr>
          <p:nvPr/>
        </p:nvPicPr>
        <p:blipFill>
          <a:blip r:embed="rId1"/>
          <a:stretch>
            <a:fillRect/>
          </a:stretch>
        </p:blipFill>
        <p:spPr>
          <a:xfrm>
            <a:off x="6312535" y="3858260"/>
            <a:ext cx="5392257" cy="880682"/>
          </a:xfrm>
          <a:prstGeom prst="rect">
            <a:avLst/>
          </a:prstGeom>
        </p:spPr>
      </p:pic>
      <p:sp>
        <p:nvSpPr>
          <p:cNvPr id="43" name="文本框 42"/>
          <p:cNvSpPr txBox="1"/>
          <p:nvPr>
            <p:custDataLst>
              <p:tags r:id="rId2"/>
            </p:custDataLst>
          </p:nvPr>
        </p:nvSpPr>
        <p:spPr>
          <a:xfrm>
            <a:off x="6674485" y="3570605"/>
            <a:ext cx="17735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这个寄存器是针对</a:t>
            </a:r>
            <a:r>
              <a:rPr lang="en-US" altLang="zh-CN" sz="900" dirty="0" smtClean="0">
                <a:highlight>
                  <a:srgbClr val="00FF00"/>
                </a:highlight>
                <a:latin typeface="微软雅黑 Light" panose="020B0502040204020203" pitchFamily="34" charset="-122"/>
                <a:ea typeface="微软雅黑 Light" panose="020B0502040204020203" pitchFamily="34" charset="-122"/>
              </a:rPr>
              <a:t>INT1</a:t>
            </a:r>
            <a:r>
              <a:rPr lang="zh-CN" altLang="en-US" sz="900" dirty="0" smtClean="0">
                <a:highlight>
                  <a:srgbClr val="00FF00"/>
                </a:highlight>
                <a:latin typeface="微软雅黑 Light" panose="020B0502040204020203" pitchFamily="34" charset="-122"/>
                <a:ea typeface="微软雅黑 Light" panose="020B0502040204020203" pitchFamily="34" charset="-122"/>
              </a:rPr>
              <a:t>和</a:t>
            </a:r>
            <a:r>
              <a:rPr lang="en-US" altLang="zh-CN" sz="900" dirty="0" smtClean="0">
                <a:highlight>
                  <a:srgbClr val="00FF00"/>
                </a:highlight>
                <a:latin typeface="微软雅黑 Light" panose="020B0502040204020203" pitchFamily="34" charset="-122"/>
                <a:ea typeface="微软雅黑 Light" panose="020B0502040204020203" pitchFamily="34" charset="-122"/>
              </a:rPr>
              <a:t>INT2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62255" y="887730"/>
            <a:ext cx="5322570" cy="1058227"/>
          </a:xfrm>
          <a:prstGeom prst="rect">
            <a:avLst/>
          </a:prstGeom>
        </p:spPr>
      </p:pic>
      <p:sp>
        <p:nvSpPr>
          <p:cNvPr id="40" name="矩形 39"/>
          <p:cNvSpPr/>
          <p:nvPr/>
        </p:nvSpPr>
        <p:spPr>
          <a:xfrm>
            <a:off x="550545" y="1557020"/>
            <a:ext cx="2595245" cy="1250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550545" y="193865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每个</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有</a:t>
            </a: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个中断，可配置为任一个</a:t>
            </a: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en-US" altLang="zh-CN" sz="1200" dirty="0" smtClean="0">
                <a:highlight>
                  <a:srgbClr val="FFFF00"/>
                </a:highlight>
                <a:latin typeface="微软雅黑 Light" panose="020B0502040204020203" pitchFamily="34" charset="-122"/>
                <a:ea typeface="微软雅黑 Light" panose="020B0502040204020203" pitchFamily="34" charset="-122"/>
              </a:rPr>
              <a:t>EOC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478155" y="2277110"/>
            <a:ext cx="4779645" cy="2671445"/>
          </a:xfrm>
          <a:prstGeom prst="rect">
            <a:avLst/>
          </a:prstGeom>
        </p:spPr>
      </p:pic>
      <p:sp>
        <p:nvSpPr>
          <p:cNvPr id="6" name="文本框 5"/>
          <p:cNvSpPr txBox="1"/>
          <p:nvPr>
            <p:custDataLst>
              <p:tags r:id="rId6"/>
            </p:custDataLst>
          </p:nvPr>
        </p:nvSpPr>
        <p:spPr>
          <a:xfrm>
            <a:off x="2566035" y="3091180"/>
            <a:ext cx="6756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选中断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源</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3286760" y="3091180"/>
            <a:ext cx="7727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中断使能</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3286760" y="3284855"/>
            <a:ext cx="144145" cy="208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3485515" y="4728845"/>
            <a:ext cx="6673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478405" y="4474845"/>
            <a:ext cx="8947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清除中断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4511040" y="4236720"/>
            <a:ext cx="6496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溢出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570605" y="3329940"/>
            <a:ext cx="9410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中断溢出</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2"/>
          <a:stretch>
            <a:fillRect/>
          </a:stretch>
        </p:blipFill>
        <p:spPr>
          <a:xfrm>
            <a:off x="6312535" y="2280285"/>
            <a:ext cx="2848610" cy="856615"/>
          </a:xfrm>
          <a:prstGeom prst="rect">
            <a:avLst/>
          </a:prstGeom>
        </p:spPr>
      </p:pic>
      <p:cxnSp>
        <p:nvCxnSpPr>
          <p:cNvPr id="26" name="直接连接符 25"/>
          <p:cNvCxnSpPr/>
          <p:nvPr/>
        </p:nvCxnSpPr>
        <p:spPr>
          <a:xfrm>
            <a:off x="7534910" y="378650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13"/>
          <a:stretch>
            <a:fillRect/>
          </a:stretch>
        </p:blipFill>
        <p:spPr>
          <a:xfrm>
            <a:off x="6309360" y="906145"/>
            <a:ext cx="5354003" cy="1236606"/>
          </a:xfrm>
          <a:prstGeom prst="rect">
            <a:avLst/>
          </a:prstGeom>
        </p:spPr>
      </p:pic>
      <p:sp>
        <p:nvSpPr>
          <p:cNvPr id="16" name="文本框 15"/>
          <p:cNvSpPr txBox="1"/>
          <p:nvPr>
            <p:custDataLst>
              <p:tags r:id="rId14"/>
            </p:custDataLst>
          </p:nvPr>
        </p:nvSpPr>
        <p:spPr>
          <a:xfrm>
            <a:off x="9161145" y="2708910"/>
            <a:ext cx="233553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这里是对</a:t>
            </a:r>
            <a:r>
              <a:rPr lang="en-US" altLang="zh-CN" sz="900" dirty="0" smtClean="0">
                <a:highlight>
                  <a:srgbClr val="00FF00"/>
                </a:highlight>
                <a:latin typeface="微软雅黑 Light" panose="020B0502040204020203" pitchFamily="34" charset="-122"/>
                <a:ea typeface="微软雅黑 Light" panose="020B0502040204020203" pitchFamily="34" charset="-122"/>
              </a:rPr>
              <a:t>EOC</a:t>
            </a:r>
            <a:r>
              <a:rPr lang="zh-CN" altLang="en-US" sz="900" dirty="0" smtClean="0">
                <a:highlight>
                  <a:srgbClr val="00FF00"/>
                </a:highlight>
                <a:latin typeface="微软雅黑 Light" panose="020B0502040204020203" pitchFamily="34" charset="-122"/>
                <a:ea typeface="微软雅黑 Light" panose="020B0502040204020203" pitchFamily="34" charset="-122"/>
              </a:rPr>
              <a:t>产生时刻的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注意！这里默认是</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0</a:t>
            </a: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，要配置到</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1</a:t>
            </a:r>
            <a:endPar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a:t>
            </a:r>
            <a:r>
              <a:rPr lang="en-US" altLang="zh-CN" dirty="0" smtClean="0"/>
              <a:t>Pin</a:t>
            </a:r>
            <a:r>
              <a:rPr dirty="0" smtClean="0"/>
              <a:t>脚配置，基本计数器</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0" y="836295"/>
            <a:ext cx="6189980" cy="1887220"/>
          </a:xfrm>
          <a:prstGeom prst="rect">
            <a:avLst/>
          </a:prstGeom>
        </p:spPr>
      </p:pic>
      <p:pic>
        <p:nvPicPr>
          <p:cNvPr id="6" name="图片 5"/>
          <p:cNvPicPr>
            <a:picLocks noChangeAspect="1"/>
          </p:cNvPicPr>
          <p:nvPr/>
        </p:nvPicPr>
        <p:blipFill>
          <a:blip r:embed="rId3"/>
          <a:stretch>
            <a:fillRect/>
          </a:stretch>
        </p:blipFill>
        <p:spPr>
          <a:xfrm>
            <a:off x="7030720" y="1559560"/>
            <a:ext cx="4657725" cy="257175"/>
          </a:xfrm>
          <a:prstGeom prst="rect">
            <a:avLst/>
          </a:prstGeom>
        </p:spPr>
      </p:pic>
      <p:pic>
        <p:nvPicPr>
          <p:cNvPr id="7" name="图片 6"/>
          <p:cNvPicPr>
            <a:picLocks noChangeAspect="1"/>
          </p:cNvPicPr>
          <p:nvPr/>
        </p:nvPicPr>
        <p:blipFill>
          <a:blip r:embed="rId4"/>
          <a:stretch>
            <a:fillRect/>
          </a:stretch>
        </p:blipFill>
        <p:spPr>
          <a:xfrm>
            <a:off x="7061835" y="1847850"/>
            <a:ext cx="4189095" cy="262890"/>
          </a:xfrm>
          <a:prstGeom prst="rect">
            <a:avLst/>
          </a:prstGeom>
        </p:spPr>
      </p:pic>
      <p:pic>
        <p:nvPicPr>
          <p:cNvPr id="8" name="图片 7"/>
          <p:cNvPicPr>
            <a:picLocks noChangeAspect="1"/>
          </p:cNvPicPr>
          <p:nvPr/>
        </p:nvPicPr>
        <p:blipFill>
          <a:blip r:embed="rId5"/>
          <a:stretch>
            <a:fillRect/>
          </a:stretch>
        </p:blipFill>
        <p:spPr>
          <a:xfrm>
            <a:off x="7061835" y="3140710"/>
            <a:ext cx="3274695" cy="274320"/>
          </a:xfrm>
          <a:prstGeom prst="rect">
            <a:avLst/>
          </a:prstGeom>
        </p:spPr>
      </p:pic>
      <p:pic>
        <p:nvPicPr>
          <p:cNvPr id="9" name="图片 8"/>
          <p:cNvPicPr>
            <a:picLocks noChangeAspect="1"/>
          </p:cNvPicPr>
          <p:nvPr/>
        </p:nvPicPr>
        <p:blipFill>
          <a:blip r:embed="rId6"/>
          <a:stretch>
            <a:fillRect/>
          </a:stretch>
        </p:blipFill>
        <p:spPr>
          <a:xfrm>
            <a:off x="7030720" y="3500755"/>
            <a:ext cx="3028950" cy="1280160"/>
          </a:xfrm>
          <a:prstGeom prst="rect">
            <a:avLst/>
          </a:prstGeom>
        </p:spPr>
      </p:pic>
      <p:sp>
        <p:nvSpPr>
          <p:cNvPr id="38" name="文本框 37"/>
          <p:cNvSpPr txBox="1"/>
          <p:nvPr>
            <p:custDataLst>
              <p:tags r:id="rId7"/>
            </p:custDataLst>
          </p:nvPr>
        </p:nvSpPr>
        <p:spPr>
          <a:xfrm>
            <a:off x="10342880" y="3140075"/>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8"/>
            </p:custDataLst>
          </p:nvPr>
        </p:nvSpPr>
        <p:spPr>
          <a:xfrm>
            <a:off x="10342880" y="3284220"/>
            <a:ext cx="77978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计数模式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10342880" y="3500755"/>
            <a:ext cx="9632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移相寄存器为</a:t>
            </a:r>
            <a:r>
              <a:rPr lang="en-US" altLang="zh-CN" sz="900" dirty="0" smtClean="0">
                <a:highlight>
                  <a:srgbClr val="00FF00"/>
                </a:highlight>
                <a:latin typeface="微软雅黑 Light" panose="020B0502040204020203" pitchFamily="34" charset="-122"/>
                <a:ea typeface="微软雅黑 Light" panose="020B0502040204020203" pitchFamily="34" charset="-122"/>
              </a:rPr>
              <a:t>0</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0"/>
            </p:custDataLst>
          </p:nvPr>
        </p:nvSpPr>
        <p:spPr>
          <a:xfrm>
            <a:off x="10342880" y="362775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1"/>
          <a:stretch>
            <a:fillRect/>
          </a:stretch>
        </p:blipFill>
        <p:spPr>
          <a:xfrm>
            <a:off x="46355" y="2973070"/>
            <a:ext cx="4913630" cy="3884930"/>
          </a:xfrm>
          <a:prstGeom prst="rect">
            <a:avLst/>
          </a:prstGeom>
        </p:spPr>
      </p:pic>
      <p:sp>
        <p:nvSpPr>
          <p:cNvPr id="11" name="文本框 10"/>
          <p:cNvSpPr txBox="1"/>
          <p:nvPr>
            <p:custDataLst>
              <p:tags r:id="rId12"/>
            </p:custDataLst>
          </p:nvPr>
        </p:nvSpPr>
        <p:spPr>
          <a:xfrm>
            <a:off x="2423160" y="432752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输入</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3"/>
            </p:custDataLst>
          </p:nvPr>
        </p:nvSpPr>
        <p:spPr>
          <a:xfrm>
            <a:off x="4222750" y="400494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4"/>
            </p:custDataLst>
          </p:nvPr>
        </p:nvSpPr>
        <p:spPr>
          <a:xfrm>
            <a:off x="1630680" y="34124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5"/>
            </p:custDataLst>
          </p:nvPr>
        </p:nvSpPr>
        <p:spPr>
          <a:xfrm>
            <a:off x="46355" y="37172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计数器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6"/>
            </p:custDataLst>
          </p:nvPr>
        </p:nvSpPr>
        <p:spPr>
          <a:xfrm>
            <a:off x="1702435" y="5013325"/>
            <a:ext cx="7080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7"/>
            </p:custDataLst>
          </p:nvPr>
        </p:nvSpPr>
        <p:spPr>
          <a:xfrm>
            <a:off x="622300" y="5661025"/>
            <a:ext cx="8477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寄存器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8"/>
            </p:custDataLst>
          </p:nvPr>
        </p:nvSpPr>
        <p:spPr>
          <a:xfrm>
            <a:off x="2668905" y="6453505"/>
            <a:ext cx="35204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内部进行分频，</a:t>
            </a:r>
            <a:r>
              <a:rPr lang="zh-CN" altLang="en-US" sz="900" b="1" dirty="0" smtClean="0">
                <a:highlight>
                  <a:srgbClr val="00FF00"/>
                </a:highlight>
                <a:latin typeface="微软雅黑 Light" panose="020B0502040204020203" pitchFamily="34" charset="-122"/>
                <a:ea typeface="微软雅黑 Light" panose="020B0502040204020203" pitchFamily="34" charset="-122"/>
              </a:rPr>
              <a:t>与上面的</a:t>
            </a:r>
            <a:r>
              <a:rPr lang="en-US" altLang="zh-CN" sz="900" b="1" dirty="0" smtClean="0">
                <a:highlight>
                  <a:srgbClr val="00FF00"/>
                </a:highlight>
                <a:latin typeface="微软雅黑 Light" panose="020B0502040204020203" pitchFamily="34" charset="-122"/>
                <a:ea typeface="微软雅黑 Light" panose="020B0502040204020203" pitchFamily="34" charset="-122"/>
              </a:rPr>
              <a:t>TBPRD</a:t>
            </a:r>
            <a:r>
              <a:rPr lang="zh-CN" altLang="en-US" sz="900" b="1" dirty="0" smtClean="0">
                <a:highlight>
                  <a:srgbClr val="00FF00"/>
                </a:highlight>
                <a:latin typeface="微软雅黑 Light" panose="020B0502040204020203" pitchFamily="34" charset="-122"/>
                <a:ea typeface="微软雅黑 Light" panose="020B0502040204020203" pitchFamily="34" charset="-122"/>
              </a:rPr>
              <a:t>综合决定了</a:t>
            </a:r>
            <a:r>
              <a:rPr lang="en-US" altLang="zh-CN" sz="900" b="1" dirty="0" smtClean="0">
                <a:highlight>
                  <a:srgbClr val="00FF00"/>
                </a:highlight>
                <a:latin typeface="微软雅黑 Light" panose="020B0502040204020203" pitchFamily="34" charset="-122"/>
                <a:ea typeface="微软雅黑 Light" panose="020B0502040204020203" pitchFamily="34" charset="-122"/>
              </a:rPr>
              <a:t>EMPM</a:t>
            </a:r>
            <a:r>
              <a:rPr lang="zh-CN" altLang="en-US" sz="900" b="1" dirty="0" smtClean="0">
                <a:highlight>
                  <a:srgbClr val="00FF00"/>
                </a:highlight>
                <a:latin typeface="微软雅黑 Light" panose="020B0502040204020203" pitchFamily="34" charset="-122"/>
                <a:ea typeface="微软雅黑 Light" panose="020B0502040204020203" pitchFamily="34" charset="-122"/>
              </a:rPr>
              <a:t>频率和周期</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19"/>
            </p:custDataLst>
          </p:nvPr>
        </p:nvSpPr>
        <p:spPr>
          <a:xfrm>
            <a:off x="10342880" y="400875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分频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20"/>
            </p:custDataLst>
          </p:nvPr>
        </p:nvSpPr>
        <p:spPr>
          <a:xfrm>
            <a:off x="10342880" y="3881755"/>
            <a:ext cx="18059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同步选择，</a:t>
            </a:r>
            <a:r>
              <a:rPr lang="zh-CN" altLang="en-US" sz="900" dirty="0" smtClean="0">
                <a:highlight>
                  <a:srgbClr val="00FF00"/>
                </a:highlight>
                <a:latin typeface="微软雅黑 Light" panose="020B0502040204020203" pitchFamily="34" charset="-122"/>
                <a:ea typeface="微软雅黑 Light" panose="020B0502040204020203" pitchFamily="34" charset="-122"/>
              </a:rPr>
              <a:t>输出信号即为</a:t>
            </a:r>
            <a:r>
              <a:rPr lang="en-US" altLang="zh-CN" sz="900" dirty="0" smtClean="0">
                <a:highlight>
                  <a:srgbClr val="00FF00"/>
                </a:highlight>
                <a:latin typeface="微软雅黑 Light" panose="020B0502040204020203" pitchFamily="34" charset="-122"/>
                <a:ea typeface="微软雅黑 Light" panose="020B0502040204020203" pitchFamily="34" charset="-122"/>
              </a:rPr>
              <a:t>SYNCI</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1"/>
            </p:custDataLst>
          </p:nvPr>
        </p:nvSpPr>
        <p:spPr>
          <a:xfrm>
            <a:off x="7061835" y="1290320"/>
            <a:ext cx="1385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对需要使用的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IO</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3430270" y="4293235"/>
            <a:ext cx="4032885" cy="21596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2"/>
            </p:custDataLst>
          </p:nvPr>
        </p:nvSpPr>
        <p:spPr>
          <a:xfrm>
            <a:off x="46355" y="6597015"/>
            <a:ext cx="167513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EPWMCLK</a:t>
            </a:r>
            <a:r>
              <a:rPr lang="zh-CN" altLang="en-US" sz="900" dirty="0" smtClean="0">
                <a:highlight>
                  <a:srgbClr val="00FF00"/>
                </a:highlight>
                <a:latin typeface="微软雅黑 Light" panose="020B0502040204020203" pitchFamily="34" charset="-122"/>
                <a:ea typeface="微软雅黑 Light" panose="020B0502040204020203" pitchFamily="34" charset="-122"/>
              </a:rPr>
              <a:t>有可能会提前分</a:t>
            </a:r>
            <a:r>
              <a:rPr lang="zh-CN" altLang="en-US" sz="900" dirty="0" smtClean="0">
                <a:highlight>
                  <a:srgbClr val="00FF00"/>
                </a:highlight>
                <a:latin typeface="微软雅黑 Light" panose="020B0502040204020203" pitchFamily="34" charset="-122"/>
                <a:ea typeface="微软雅黑 Light" panose="020B0502040204020203" pitchFamily="34" charset="-122"/>
              </a:rPr>
              <a:t>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3"/>
          <a:stretch>
            <a:fillRect/>
          </a:stretch>
        </p:blipFill>
        <p:spPr>
          <a:xfrm>
            <a:off x="6887210" y="2214245"/>
            <a:ext cx="5143500" cy="744220"/>
          </a:xfrm>
          <a:prstGeom prst="rect">
            <a:avLst/>
          </a:prstGeom>
        </p:spPr>
      </p:pic>
      <p:cxnSp>
        <p:nvCxnSpPr>
          <p:cNvPr id="24" name="直接连接符 23"/>
          <p:cNvCxnSpPr>
            <a:stCxn id="22" idx="3"/>
          </p:cNvCxnSpPr>
          <p:nvPr/>
        </p:nvCxnSpPr>
        <p:spPr>
          <a:xfrm flipV="1">
            <a:off x="1721485" y="2781300"/>
            <a:ext cx="5381625" cy="3935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5" name="图片 24"/>
          <p:cNvPicPr>
            <a:picLocks noChangeAspect="1"/>
          </p:cNvPicPr>
          <p:nvPr/>
        </p:nvPicPr>
        <p:blipFill>
          <a:blip r:embed="rId24"/>
          <a:stretch>
            <a:fillRect/>
          </a:stretch>
        </p:blipFill>
        <p:spPr>
          <a:xfrm>
            <a:off x="7021830" y="6329680"/>
            <a:ext cx="2537460" cy="371475"/>
          </a:xfrm>
          <a:prstGeom prst="rect">
            <a:avLst/>
          </a:prstGeom>
        </p:spPr>
      </p:pic>
      <p:sp>
        <p:nvSpPr>
          <p:cNvPr id="26" name="文本框 25"/>
          <p:cNvSpPr txBox="1"/>
          <p:nvPr>
            <p:custDataLst>
              <p:tags r:id="rId25"/>
            </p:custDataLst>
          </p:nvPr>
        </p:nvSpPr>
        <p:spPr>
          <a:xfrm>
            <a:off x="9623425" y="6260465"/>
            <a:ext cx="2355215" cy="504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最后这个使能为设置为</a:t>
            </a:r>
            <a:r>
              <a:rPr lang="en-US" altLang="zh-CN" sz="900" dirty="0" smtClean="0">
                <a:highlight>
                  <a:srgbClr val="FF0000"/>
                </a:highlight>
                <a:latin typeface="微软雅黑 Light" panose="020B0502040204020203" pitchFamily="34" charset="-122"/>
                <a:ea typeface="微软雅黑 Light" panose="020B0502040204020203" pitchFamily="34" charset="-122"/>
              </a:rPr>
              <a:t>1</a:t>
            </a:r>
            <a:r>
              <a:rPr lang="zh-CN" altLang="en-US" sz="900" dirty="0" smtClean="0">
                <a:highlight>
                  <a:srgbClr val="FF0000"/>
                </a:highlight>
                <a:latin typeface="微软雅黑 Light" panose="020B0502040204020203" pitchFamily="34" charset="-122"/>
                <a:ea typeface="微软雅黑 Light" panose="020B0502040204020203" pitchFamily="34" charset="-122"/>
              </a:rPr>
              <a:t>，其实没有搞懂这里的意义，不本来就只有一个时钟信号</a:t>
            </a:r>
            <a:r>
              <a:rPr lang="zh-CN" altLang="en-US" sz="900" dirty="0" smtClean="0">
                <a:highlight>
                  <a:srgbClr val="FF0000"/>
                </a:highlight>
                <a:latin typeface="微软雅黑 Light" panose="020B0502040204020203" pitchFamily="34" charset="-122"/>
                <a:ea typeface="微软雅黑 Light" panose="020B0502040204020203" pitchFamily="34" charset="-122"/>
              </a:rPr>
              <a:t>嘛？实际代码也没有再配置前先置为</a:t>
            </a:r>
            <a:r>
              <a:rPr lang="en-US" altLang="zh-CN" sz="900" dirty="0" smtClean="0">
                <a:highlight>
                  <a:srgbClr val="FF0000"/>
                </a:highlight>
                <a:latin typeface="微软雅黑 Light" panose="020B0502040204020203" pitchFamily="34" charset="-122"/>
                <a:ea typeface="微软雅黑 Light" panose="020B0502040204020203" pitchFamily="34" charset="-122"/>
              </a:rPr>
              <a:t>0</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6"/>
          <a:stretch>
            <a:fillRect/>
          </a:stretch>
        </p:blipFill>
        <p:spPr>
          <a:xfrm>
            <a:off x="7021830" y="5092700"/>
            <a:ext cx="4341495" cy="1193165"/>
          </a:xfrm>
          <a:prstGeom prst="rect">
            <a:avLst/>
          </a:prstGeom>
        </p:spPr>
      </p:pic>
      <p:sp>
        <p:nvSpPr>
          <p:cNvPr id="29" name="矩形 28"/>
          <p:cNvSpPr/>
          <p:nvPr/>
        </p:nvSpPr>
        <p:spPr>
          <a:xfrm>
            <a:off x="7247255" y="5157470"/>
            <a:ext cx="4128770" cy="4375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连接符 29"/>
          <p:cNvCxnSpPr/>
          <p:nvPr/>
        </p:nvCxnSpPr>
        <p:spPr>
          <a:xfrm>
            <a:off x="4295140" y="3645535"/>
            <a:ext cx="316801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基本配置，同步</a:t>
            </a:r>
            <a:r>
              <a:rPr dirty="0" smtClean="0"/>
              <a:t>问题</a:t>
            </a:r>
            <a:endParaRPr dirty="0" smtClean="0"/>
          </a:p>
        </p:txBody>
      </p:sp>
      <p:pic>
        <p:nvPicPr>
          <p:cNvPr id="2" name="图片 1"/>
          <p:cNvPicPr>
            <a:picLocks noChangeAspect="1"/>
          </p:cNvPicPr>
          <p:nvPr/>
        </p:nvPicPr>
        <p:blipFill>
          <a:blip r:embed="rId1"/>
          <a:stretch>
            <a:fillRect/>
          </a:stretch>
        </p:blipFill>
        <p:spPr>
          <a:xfrm>
            <a:off x="0" y="2273300"/>
            <a:ext cx="5469255" cy="4400550"/>
          </a:xfrm>
          <a:prstGeom prst="rect">
            <a:avLst/>
          </a:prstGeom>
        </p:spPr>
      </p:pic>
      <p:pic>
        <p:nvPicPr>
          <p:cNvPr id="4" name="图片 3"/>
          <p:cNvPicPr>
            <a:picLocks noChangeAspect="1"/>
          </p:cNvPicPr>
          <p:nvPr/>
        </p:nvPicPr>
        <p:blipFill>
          <a:blip r:embed="rId2"/>
          <a:stretch>
            <a:fillRect/>
          </a:stretch>
        </p:blipFill>
        <p:spPr>
          <a:xfrm>
            <a:off x="0" y="908685"/>
            <a:ext cx="6366979" cy="1204913"/>
          </a:xfrm>
          <a:prstGeom prst="rect">
            <a:avLst/>
          </a:prstGeom>
        </p:spPr>
      </p:pic>
      <p:pic>
        <p:nvPicPr>
          <p:cNvPr id="10" name="图片 9"/>
          <p:cNvPicPr>
            <a:picLocks noChangeAspect="1"/>
          </p:cNvPicPr>
          <p:nvPr/>
        </p:nvPicPr>
        <p:blipFill>
          <a:blip r:embed="rId3"/>
          <a:stretch>
            <a:fillRect/>
          </a:stretch>
        </p:blipFill>
        <p:spPr>
          <a:xfrm>
            <a:off x="6743065" y="1844675"/>
            <a:ext cx="4246245" cy="760095"/>
          </a:xfrm>
          <a:prstGeom prst="rect">
            <a:avLst/>
          </a:prstGeom>
        </p:spPr>
      </p:pic>
      <p:sp>
        <p:nvSpPr>
          <p:cNvPr id="12" name="文本框 11"/>
          <p:cNvSpPr txBox="1"/>
          <p:nvPr>
            <p:custDataLst>
              <p:tags r:id="rId4"/>
            </p:custDataLst>
          </p:nvPr>
        </p:nvSpPr>
        <p:spPr>
          <a:xfrm>
            <a:off x="118745" y="5445125"/>
            <a:ext cx="1042035" cy="362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同步信号选择，方便移相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0" name="直接连接符 19"/>
          <p:cNvCxnSpPr>
            <a:stCxn id="12" idx="0"/>
          </p:cNvCxnSpPr>
          <p:nvPr/>
        </p:nvCxnSpPr>
        <p:spPr>
          <a:xfrm flipH="1" flipV="1">
            <a:off x="442595" y="4076700"/>
            <a:ext cx="197485" cy="13684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 name="直接连接符 2"/>
          <p:cNvCxnSpPr/>
          <p:nvPr/>
        </p:nvCxnSpPr>
        <p:spPr>
          <a:xfrm flipV="1">
            <a:off x="622300" y="4580890"/>
            <a:ext cx="432435"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622300" y="5157470"/>
            <a:ext cx="64833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334645" y="2204720"/>
            <a:ext cx="10420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外部同步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598920" y="2853055"/>
            <a:ext cx="3854450" cy="6572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其他</a:t>
            </a:r>
            <a:r>
              <a:rPr lang="en-US" altLang="zh-CN" sz="900" dirty="0" smtClean="0">
                <a:highlight>
                  <a:srgbClr val="00FF00"/>
                </a:highlight>
                <a:latin typeface="微软雅黑 Light" panose="020B0502040204020203" pitchFamily="34" charset="-122"/>
                <a:ea typeface="微软雅黑 Light" panose="020B0502040204020203" pitchFamily="34" charset="-122"/>
              </a:rPr>
              <a:t>EPWM</a:t>
            </a:r>
            <a:r>
              <a:rPr lang="zh-CN" altLang="en-US" sz="900" dirty="0" smtClean="0">
                <a:highlight>
                  <a:srgbClr val="00FF00"/>
                </a:highlight>
                <a:latin typeface="微软雅黑 Light" panose="020B0502040204020203" pitchFamily="34" charset="-122"/>
                <a:ea typeface="微软雅黑 Light" panose="020B0502040204020203" pitchFamily="34" charset="-122"/>
              </a:rPr>
              <a:t>模块通过设置</a:t>
            </a:r>
            <a:r>
              <a:rPr lang="en-US" altLang="zh-CN" sz="900" dirty="0" smtClean="0">
                <a:highlight>
                  <a:srgbClr val="00FF00"/>
                </a:highlight>
                <a:latin typeface="微软雅黑 Light" panose="020B0502040204020203" pitchFamily="34" charset="-122"/>
                <a:ea typeface="微软雅黑 Light" panose="020B0502040204020203" pitchFamily="34" charset="-122"/>
              </a:rPr>
              <a:t>SYNCOSEL</a:t>
            </a:r>
            <a:r>
              <a:rPr lang="zh-CN" altLang="en-US" sz="900" dirty="0" smtClean="0">
                <a:highlight>
                  <a:srgbClr val="00FF00"/>
                </a:highlight>
                <a:latin typeface="微软雅黑 Light" panose="020B0502040204020203" pitchFamily="34" charset="-122"/>
                <a:ea typeface="微软雅黑 Light" panose="020B0502040204020203" pitchFamily="34" charset="-122"/>
              </a:rPr>
              <a:t>，能保证输出同步信号与输入同步信号相同，从而完成全部</a:t>
            </a:r>
            <a:r>
              <a:rPr lang="en-US" altLang="zh-CN" sz="900" dirty="0" smtClean="0">
                <a:highlight>
                  <a:srgbClr val="00FF00"/>
                </a:highlight>
                <a:latin typeface="微软雅黑 Light" panose="020B0502040204020203" pitchFamily="34" charset="-122"/>
                <a:ea typeface="微软雅黑 Light" panose="020B0502040204020203" pitchFamily="34" charset="-122"/>
              </a:rPr>
              <a:t>EPWM</a:t>
            </a:r>
            <a:r>
              <a:rPr lang="zh-CN" altLang="en-US" sz="900" dirty="0" smtClean="0">
                <a:highlight>
                  <a:srgbClr val="00FF00"/>
                </a:highlight>
                <a:latin typeface="微软雅黑 Light" panose="020B0502040204020203" pitchFamily="34" charset="-122"/>
                <a:ea typeface="微软雅黑 Light" panose="020B0502040204020203" pitchFamily="34" charset="-122"/>
              </a:rPr>
              <a:t>模块的同步，但有两个</a:t>
            </a:r>
            <a:r>
              <a:rPr lang="zh-CN" altLang="en-US" sz="900" dirty="0" smtClean="0">
                <a:highlight>
                  <a:srgbClr val="00FF00"/>
                </a:highlight>
                <a:latin typeface="微软雅黑 Light" panose="020B0502040204020203" pitchFamily="34" charset="-122"/>
                <a:ea typeface="微软雅黑 Light" panose="020B0502040204020203" pitchFamily="34" charset="-122"/>
              </a:rPr>
              <a:t>问题：</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1</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EPWM</a:t>
            </a:r>
            <a:r>
              <a:rPr lang="zh-CN" altLang="en-US" sz="900" dirty="0" smtClean="0">
                <a:highlight>
                  <a:srgbClr val="FF0000"/>
                </a:highlight>
                <a:latin typeface="微软雅黑 Light" panose="020B0502040204020203" pitchFamily="34" charset="-122"/>
                <a:ea typeface="微软雅黑 Light" panose="020B0502040204020203" pitchFamily="34" charset="-122"/>
              </a:rPr>
              <a:t>同步后，模块之间是否与有延时？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2</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r>
              <a:rPr lang="en-US" altLang="zh-CN" sz="900" dirty="0" smtClean="0">
                <a:highlight>
                  <a:srgbClr val="FF0000"/>
                </a:highlight>
                <a:latin typeface="微软雅黑 Light" panose="020B0502040204020203" pitchFamily="34" charset="-122"/>
                <a:ea typeface="微软雅黑 Light" panose="020B0502040204020203" pitchFamily="34" charset="-122"/>
              </a:rPr>
              <a:t>EPWM1</a:t>
            </a:r>
            <a:r>
              <a:rPr lang="zh-CN" altLang="en-US" sz="900" dirty="0" smtClean="0">
                <a:highlight>
                  <a:srgbClr val="FF0000"/>
                </a:highlight>
                <a:latin typeface="微软雅黑 Light" panose="020B0502040204020203" pitchFamily="34" charset="-122"/>
                <a:ea typeface="微软雅黑 Light" panose="020B0502040204020203" pitchFamily="34" charset="-122"/>
              </a:rPr>
              <a:t>的</a:t>
            </a:r>
            <a:r>
              <a:rPr lang="en-US" altLang="zh-CN" sz="900" dirty="0" smtClean="0">
                <a:highlight>
                  <a:srgbClr val="FF0000"/>
                </a:highlight>
                <a:latin typeface="微软雅黑 Light" panose="020B0502040204020203" pitchFamily="34" charset="-122"/>
                <a:ea typeface="微软雅黑 Light" panose="020B0502040204020203" pitchFamily="34" charset="-122"/>
              </a:rPr>
              <a:t>SYNCI</a:t>
            </a:r>
            <a:r>
              <a:rPr lang="zh-CN" altLang="en-US" sz="900" dirty="0" smtClean="0">
                <a:highlight>
                  <a:srgbClr val="FF0000"/>
                </a:highlight>
                <a:latin typeface="微软雅黑 Light" panose="020B0502040204020203" pitchFamily="34" charset="-122"/>
                <a:ea typeface="微软雅黑 Light" panose="020B0502040204020203" pitchFamily="34" charset="-122"/>
              </a:rPr>
              <a:t>和</a:t>
            </a:r>
            <a:r>
              <a:rPr lang="en-US" altLang="zh-CN" sz="900" dirty="0" smtClean="0">
                <a:highlight>
                  <a:srgbClr val="FF0000"/>
                </a:highlight>
                <a:latin typeface="微软雅黑 Light" panose="020B0502040204020203" pitchFamily="34" charset="-122"/>
                <a:ea typeface="微软雅黑 Light" panose="020B0502040204020203" pitchFamily="34" charset="-122"/>
              </a:rPr>
              <a:t>SYNCO</a:t>
            </a:r>
            <a:r>
              <a:rPr lang="zh-CN" altLang="en-US" sz="900" dirty="0" smtClean="0">
                <a:highlight>
                  <a:srgbClr val="FF0000"/>
                </a:highlight>
                <a:latin typeface="微软雅黑 Light" panose="020B0502040204020203" pitchFamily="34" charset="-122"/>
                <a:ea typeface="微软雅黑 Light" panose="020B0502040204020203" pitchFamily="34" charset="-122"/>
              </a:rPr>
              <a:t>分别是什么？</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7"/>
          <a:stretch>
            <a:fillRect/>
          </a:stretch>
        </p:blipFill>
        <p:spPr>
          <a:xfrm>
            <a:off x="6598920" y="3573145"/>
            <a:ext cx="4552950" cy="885825"/>
          </a:xfrm>
          <a:prstGeom prst="rect">
            <a:avLst/>
          </a:prstGeom>
        </p:spPr>
      </p:pic>
      <p:sp>
        <p:nvSpPr>
          <p:cNvPr id="11" name="文本框 10"/>
          <p:cNvSpPr txBox="1"/>
          <p:nvPr>
            <p:custDataLst>
              <p:tags r:id="rId8"/>
            </p:custDataLst>
          </p:nvPr>
        </p:nvSpPr>
        <p:spPr>
          <a:xfrm>
            <a:off x="6598920" y="4437380"/>
            <a:ext cx="3406775" cy="203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这是不是说明还是有延时的，如果长链条传递延时岂不是很大？</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5733415" y="840105"/>
            <a:ext cx="5120640" cy="782955"/>
          </a:xfrm>
          <a:prstGeom prst="rect">
            <a:avLst/>
          </a:prstGeom>
        </p:spPr>
      </p:pic>
      <p:pic>
        <p:nvPicPr>
          <p:cNvPr id="6" name="图片 5"/>
          <p:cNvPicPr>
            <a:picLocks noChangeAspect="1"/>
          </p:cNvPicPr>
          <p:nvPr/>
        </p:nvPicPr>
        <p:blipFill>
          <a:blip r:embed="rId2"/>
          <a:stretch>
            <a:fillRect/>
          </a:stretch>
        </p:blipFill>
        <p:spPr>
          <a:xfrm>
            <a:off x="550545" y="836930"/>
            <a:ext cx="4297680" cy="2731770"/>
          </a:xfrm>
          <a:prstGeom prst="rect">
            <a:avLst/>
          </a:prstGeom>
        </p:spPr>
      </p:pic>
      <p:sp>
        <p:nvSpPr>
          <p:cNvPr id="18" name="矩形 17"/>
          <p:cNvSpPr/>
          <p:nvPr/>
        </p:nvSpPr>
        <p:spPr>
          <a:xfrm>
            <a:off x="1270635" y="1269365"/>
            <a:ext cx="1671320" cy="22199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954780" y="1557020"/>
            <a:ext cx="635000" cy="19329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custDataLst>
              <p:tags r:id="rId3"/>
            </p:custDataLst>
          </p:nvPr>
        </p:nvSpPr>
        <p:spPr>
          <a:xfrm>
            <a:off x="-133350" y="1844675"/>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目前常用到的也就</a:t>
            </a:r>
            <a:r>
              <a:rPr lang="zh-CN" altLang="en-US" sz="1200" dirty="0" smtClean="0">
                <a:highlight>
                  <a:srgbClr val="00FF00"/>
                </a:highlight>
                <a:latin typeface="微软雅黑 Light" panose="020B0502040204020203" pitchFamily="34" charset="-122"/>
                <a:ea typeface="微软雅黑 Light" panose="020B0502040204020203" pitchFamily="34" charset="-122"/>
              </a:rPr>
              <a:t>这些</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4"/>
            </p:custDataLst>
          </p:nvPr>
        </p:nvSpPr>
        <p:spPr>
          <a:xfrm>
            <a:off x="8612505" y="911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上升时与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8612505" y="1038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下降时与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比较则置</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6"/>
            </p:custDataLst>
          </p:nvPr>
        </p:nvSpPr>
        <p:spPr>
          <a:xfrm>
            <a:off x="550545" y="3573145"/>
            <a:ext cx="13208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这里没怎么用过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a:off x="1126490" y="3069590"/>
            <a:ext cx="0" cy="5035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7"/>
          <a:stretch>
            <a:fillRect/>
          </a:stretch>
        </p:blipFill>
        <p:spPr>
          <a:xfrm>
            <a:off x="478155" y="4076700"/>
            <a:ext cx="4857589" cy="1595438"/>
          </a:xfrm>
          <a:prstGeom prst="rect">
            <a:avLst/>
          </a:prstGeom>
        </p:spPr>
      </p:pic>
      <p:sp>
        <p:nvSpPr>
          <p:cNvPr id="10" name="文本框 9"/>
          <p:cNvSpPr txBox="1"/>
          <p:nvPr>
            <p:custDataLst>
              <p:tags r:id="rId8"/>
            </p:custDataLst>
          </p:nvPr>
        </p:nvSpPr>
        <p:spPr>
          <a:xfrm>
            <a:off x="478155" y="573278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软件强制触发的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寄存器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9"/>
          <a:stretch>
            <a:fillRect/>
          </a:stretch>
        </p:blipFill>
        <p:spPr>
          <a:xfrm>
            <a:off x="5911850" y="1823720"/>
            <a:ext cx="4942205" cy="3913505"/>
          </a:xfrm>
          <a:prstGeom prst="rect">
            <a:avLst/>
          </a:prstGeom>
        </p:spPr>
      </p:pic>
      <p:cxnSp>
        <p:nvCxnSpPr>
          <p:cNvPr id="20" name="直接连接符 19"/>
          <p:cNvCxnSpPr/>
          <p:nvPr/>
        </p:nvCxnSpPr>
        <p:spPr>
          <a:xfrm flipH="1">
            <a:off x="6635115" y="1629410"/>
            <a:ext cx="828040" cy="910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0"/>
            </p:custDataLst>
          </p:nvPr>
        </p:nvSpPr>
        <p:spPr>
          <a:xfrm>
            <a:off x="6563360" y="283083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针对软件操作立刻</a:t>
            </a:r>
            <a:r>
              <a:rPr lang="zh-CN" altLang="en-US" sz="1200" dirty="0" smtClean="0">
                <a:highlight>
                  <a:srgbClr val="00FF00"/>
                </a:highlight>
                <a:latin typeface="微软雅黑 Light" panose="020B0502040204020203" pitchFamily="34" charset="-122"/>
                <a:ea typeface="微软雅黑 Light" panose="020B0502040204020203" pitchFamily="34" charset="-122"/>
              </a:rPr>
              <a:t>导入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1"/>
          <a:stretch>
            <a:fillRect/>
          </a:stretch>
        </p:blipFill>
        <p:spPr>
          <a:xfrm>
            <a:off x="5930265" y="5671820"/>
            <a:ext cx="4923155" cy="958850"/>
          </a:xfrm>
          <a:prstGeom prst="rect">
            <a:avLst/>
          </a:prstGeom>
        </p:spPr>
      </p:pic>
      <p:sp>
        <p:nvSpPr>
          <p:cNvPr id="24" name="矩形 23"/>
          <p:cNvSpPr/>
          <p:nvPr/>
        </p:nvSpPr>
        <p:spPr>
          <a:xfrm>
            <a:off x="8399145" y="2853055"/>
            <a:ext cx="2367915" cy="3035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710565" y="840105"/>
            <a:ext cx="5120640" cy="782955"/>
          </a:xfrm>
          <a:prstGeom prst="rect">
            <a:avLst/>
          </a:prstGeom>
        </p:spPr>
      </p:pic>
      <p:pic>
        <p:nvPicPr>
          <p:cNvPr id="17" name="图片 16"/>
          <p:cNvPicPr>
            <a:picLocks noChangeAspect="1"/>
          </p:cNvPicPr>
          <p:nvPr/>
        </p:nvPicPr>
        <p:blipFill>
          <a:blip r:embed="rId2"/>
          <a:stretch>
            <a:fillRect/>
          </a:stretch>
        </p:blipFill>
        <p:spPr>
          <a:xfrm>
            <a:off x="622935" y="4220845"/>
            <a:ext cx="3257550" cy="2328863"/>
          </a:xfrm>
          <a:prstGeom prst="rect">
            <a:avLst/>
          </a:prstGeom>
        </p:spPr>
      </p:pic>
      <p:pic>
        <p:nvPicPr>
          <p:cNvPr id="19" name="图片 18"/>
          <p:cNvPicPr>
            <a:picLocks noChangeAspect="1"/>
          </p:cNvPicPr>
          <p:nvPr/>
        </p:nvPicPr>
        <p:blipFill>
          <a:blip r:embed="rId3"/>
          <a:stretch>
            <a:fillRect/>
          </a:stretch>
        </p:blipFill>
        <p:spPr>
          <a:xfrm>
            <a:off x="710565" y="1706245"/>
            <a:ext cx="3186113" cy="2309813"/>
          </a:xfrm>
          <a:prstGeom prst="rect">
            <a:avLst/>
          </a:prstGeom>
        </p:spPr>
      </p:pic>
      <p:pic>
        <p:nvPicPr>
          <p:cNvPr id="20" name="图片 19"/>
          <p:cNvPicPr>
            <a:picLocks noChangeAspect="1"/>
          </p:cNvPicPr>
          <p:nvPr/>
        </p:nvPicPr>
        <p:blipFill>
          <a:blip r:embed="rId4"/>
          <a:stretch>
            <a:fillRect/>
          </a:stretch>
        </p:blipFill>
        <p:spPr>
          <a:xfrm>
            <a:off x="5951220" y="1340485"/>
            <a:ext cx="4929505" cy="4523105"/>
          </a:xfrm>
          <a:prstGeom prst="rect">
            <a:avLst/>
          </a:prstGeom>
        </p:spPr>
      </p:pic>
      <p:sp>
        <p:nvSpPr>
          <p:cNvPr id="22" name="文本框 21"/>
          <p:cNvSpPr txBox="1"/>
          <p:nvPr>
            <p:custDataLst>
              <p:tags r:id="rId5"/>
            </p:custDataLst>
          </p:nvPr>
        </p:nvSpPr>
        <p:spPr>
          <a:xfrm>
            <a:off x="982345" y="3990340"/>
            <a:ext cx="23901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PWM</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不使能情况下的一些</a:t>
            </a:r>
            <a:r>
              <a:rPr lang="zh-CN" altLang="en-US" sz="12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3" name="直接连接符 22"/>
          <p:cNvCxnSpPr/>
          <p:nvPr/>
        </p:nvCxnSpPr>
        <p:spPr>
          <a:xfrm>
            <a:off x="2854960" y="2276475"/>
            <a:ext cx="3816350"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6"/>
            </p:custDataLst>
          </p:nvPr>
        </p:nvSpPr>
        <p:spPr>
          <a:xfrm>
            <a:off x="5951220" y="3860800"/>
            <a:ext cx="2336165" cy="6483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在不使能的情况下为啥还要设置为高呢？不应该设置为全低吗？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这里可能与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ANPC</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调制有关</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复位后触发</a:t>
            </a:r>
            <a:r>
              <a:rPr lang="en-US" altLang="zh-CN" dirty="0" smtClean="0"/>
              <a:t>RESET</a:t>
            </a:r>
            <a:r>
              <a:rPr dirty="0" smtClean="0"/>
              <a:t>中断</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DSP</a:t>
            </a:r>
            <a:r>
              <a:rPr lang="zh-CN" altLang="en-US" sz="1400" b="1" dirty="0" smtClean="0">
                <a:latin typeface="微软雅黑 Light" panose="020B0502040204020203" pitchFamily="34" charset="-122"/>
                <a:ea typeface="微软雅黑 Light" panose="020B0502040204020203" pitchFamily="34" charset="-122"/>
              </a:rPr>
              <a:t>上电复位，触发</a:t>
            </a:r>
            <a:r>
              <a:rPr lang="en-US" altLang="zh-CN" sz="1400" b="1" dirty="0" smtClean="0">
                <a:latin typeface="微软雅黑 Light" panose="020B0502040204020203" pitchFamily="34" charset="-122"/>
                <a:ea typeface="微软雅黑 Light" panose="020B0502040204020203" pitchFamily="34" charset="-122"/>
              </a:rPr>
              <a:t>RESET</a:t>
            </a:r>
            <a:r>
              <a:rPr lang="zh-CN" altLang="en-US" sz="1400" b="1" dirty="0" smtClean="0">
                <a:latin typeface="微软雅黑 Light" panose="020B0502040204020203" pitchFamily="34" charset="-122"/>
                <a:ea typeface="微软雅黑 Light" panose="020B0502040204020203" pitchFamily="34" charset="-122"/>
              </a:rPr>
              <a:t>中断，指向</a:t>
            </a:r>
            <a:r>
              <a:rPr lang="en-US" altLang="zh-CN" sz="1400" b="1" dirty="0" smtClean="0">
                <a:latin typeface="微软雅黑 Light" panose="020B0502040204020203" pitchFamily="34" charset="-122"/>
                <a:ea typeface="微软雅黑 Light" panose="020B0502040204020203" pitchFamily="34" charset="-122"/>
              </a:rPr>
              <a:t>Boo ROM</a:t>
            </a:r>
            <a:r>
              <a:rPr lang="zh-CN" altLang="en-US" sz="1400" b="1" dirty="0" smtClean="0">
                <a:latin typeface="微软雅黑 Light" panose="020B0502040204020203" pitchFamily="34" charset="-122"/>
                <a:ea typeface="微软雅黑 Light" panose="020B0502040204020203" pitchFamily="34" charset="-122"/>
              </a:rPr>
              <a:t>内的</a:t>
            </a:r>
            <a:r>
              <a:rPr lang="zh-CN" altLang="en-US" sz="1400" b="1" dirty="0" smtClean="0">
                <a:latin typeface="微软雅黑 Light" panose="020B0502040204020203" pitchFamily="34" charset="-122"/>
                <a:ea typeface="微软雅黑 Light" panose="020B0502040204020203" pitchFamily="34" charset="-122"/>
              </a:rPr>
              <a:t>代码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custDataLst>
              <p:tags r:id="rId14"/>
            </p:custDataLst>
          </p:nvPr>
        </p:nvPicPr>
        <p:blipFill>
          <a:blip r:embed="rId15"/>
          <a:stretch>
            <a:fillRect/>
          </a:stretch>
        </p:blipFill>
        <p:spPr>
          <a:xfrm>
            <a:off x="4366895" y="1052195"/>
            <a:ext cx="4238625" cy="180975"/>
          </a:xfrm>
          <a:prstGeom prst="rect">
            <a:avLst/>
          </a:prstGeom>
        </p:spPr>
      </p:pic>
      <p:pic>
        <p:nvPicPr>
          <p:cNvPr id="8" name="图片 7"/>
          <p:cNvPicPr>
            <a:picLocks noChangeAspect="1"/>
          </p:cNvPicPr>
          <p:nvPr>
            <p:custDataLst>
              <p:tags r:id="rId16"/>
            </p:custDataLst>
          </p:nvPr>
        </p:nvPicPr>
        <p:blipFill>
          <a:blip r:embed="rId17"/>
          <a:stretch>
            <a:fillRect/>
          </a:stretch>
        </p:blipFill>
        <p:spPr>
          <a:xfrm>
            <a:off x="4366895" y="1233170"/>
            <a:ext cx="4591050" cy="161925"/>
          </a:xfrm>
          <a:prstGeom prst="rect">
            <a:avLst/>
          </a:prstGeom>
        </p:spPr>
      </p:pic>
      <p:sp>
        <p:nvSpPr>
          <p:cNvPr id="10" name="文本框 9"/>
          <p:cNvSpPr txBox="1"/>
          <p:nvPr>
            <p:custDataLst>
              <p:tags r:id="rId18"/>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文件内关于</a:t>
            </a:r>
            <a:r>
              <a:rPr lang="en-US" altLang="zh-CN" sz="1200" dirty="0" smtClean="0">
                <a:latin typeface="微软雅黑 Light" panose="020B0502040204020203" pitchFamily="34" charset="-122"/>
                <a:ea typeface="微软雅黑 Light" panose="020B0502040204020203" pitchFamily="34" charset="-122"/>
              </a:rPr>
              <a:t>RESET</a:t>
            </a:r>
            <a:r>
              <a:rPr lang="zh-CN" altLang="en-US" sz="1200" dirty="0" smtClean="0">
                <a:latin typeface="微软雅黑 Light" panose="020B0502040204020203" pitchFamily="34" charset="-122"/>
                <a:ea typeface="微软雅黑 Light" panose="020B0502040204020203" pitchFamily="34" charset="-122"/>
              </a:rPr>
              <a:t>的地址信息，地址在</a:t>
            </a:r>
            <a:r>
              <a:rPr lang="en-US" altLang="zh-CN" sz="1200" dirty="0" smtClean="0">
                <a:latin typeface="微软雅黑 Light" panose="020B0502040204020203" pitchFamily="34" charset="-122"/>
                <a:ea typeface="微软雅黑 Light" panose="020B0502040204020203" pitchFamily="34" charset="-122"/>
              </a:rPr>
              <a:t>0</a:t>
            </a:r>
            <a:r>
              <a:rPr lang="en-US" altLang="zh-CN" sz="1200" dirty="0" smtClean="0">
                <a:latin typeface="微软雅黑 Light" panose="020B0502040204020203" pitchFamily="34" charset="-122"/>
                <a:ea typeface="微软雅黑 Light" panose="020B0502040204020203" pitchFamily="34" charset="-122"/>
              </a:rPr>
              <a:t>x3FFFC0</a:t>
            </a:r>
            <a:endParaRPr lang="en-US" altLang="zh-CN" sz="1200" dirty="0" smtClean="0">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custDataLst>
              <p:tags r:id="rId19"/>
            </p:custDataLst>
          </p:nvPr>
        </p:nvPicPr>
        <p:blipFill>
          <a:blip r:embed="rId20"/>
          <a:stretch>
            <a:fillRect/>
          </a:stretch>
        </p:blipFill>
        <p:spPr>
          <a:xfrm>
            <a:off x="4438650" y="1772285"/>
            <a:ext cx="4843145" cy="732155"/>
          </a:xfrm>
          <a:prstGeom prst="rect">
            <a:avLst/>
          </a:prstGeom>
        </p:spPr>
      </p:pic>
      <p:sp>
        <p:nvSpPr>
          <p:cNvPr id="25" name="文本框 24"/>
          <p:cNvSpPr txBox="1"/>
          <p:nvPr>
            <p:custDataLst>
              <p:tags r:id="rId21"/>
            </p:custDataLst>
          </p:nvPr>
        </p:nvSpPr>
        <p:spPr>
          <a:xfrm>
            <a:off x="4438650" y="2564765"/>
            <a:ext cx="5047615" cy="4800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中关于</a:t>
            </a:r>
            <a:r>
              <a:rPr lang="en-US" altLang="zh-CN" sz="1200" dirty="0" smtClean="0">
                <a:latin typeface="微软雅黑 Light" panose="020B0502040204020203" pitchFamily="34" charset="-122"/>
                <a:ea typeface="微软雅黑 Light" panose="020B0502040204020203" pitchFamily="34" charset="-122"/>
              </a:rPr>
              <a:t>Reset</a:t>
            </a:r>
            <a:r>
              <a:rPr lang="zh-CN" altLang="en-US" sz="1200" dirty="0" smtClean="0">
                <a:latin typeface="微软雅黑 Light" panose="020B0502040204020203" pitchFamily="34" charset="-122"/>
                <a:ea typeface="微软雅黑 Light" panose="020B0502040204020203" pitchFamily="34" charset="-122"/>
              </a:rPr>
              <a:t>向量的描述，</a:t>
            </a:r>
            <a:r>
              <a:rPr lang="zh-CN" altLang="en-US" sz="1200" dirty="0" smtClean="0">
                <a:solidFill>
                  <a:srgbClr val="FF0000"/>
                </a:solidFill>
                <a:latin typeface="微软雅黑 Light" panose="020B0502040204020203" pitchFamily="34" charset="-122"/>
                <a:ea typeface="微软雅黑 Light" panose="020B0502040204020203" pitchFamily="34" charset="-122"/>
              </a:rPr>
              <a:t>但是在这个地址的代码是干嘛没有描述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网上很多帖子说跳转去执行</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InitBoot</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，但在</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Manual</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中没找到细节</a:t>
            </a:r>
            <a:endPar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custDataLst>
              <p:tags r:id="rId22"/>
            </p:custDataLst>
          </p:nvPr>
        </p:nvPicPr>
        <p:blipFill>
          <a:blip r:embed="rId23"/>
          <a:stretch>
            <a:fillRect/>
          </a:stretch>
        </p:blipFill>
        <p:spPr>
          <a:xfrm>
            <a:off x="4366895" y="3240405"/>
            <a:ext cx="4999990" cy="1875155"/>
          </a:xfrm>
          <a:prstGeom prst="rect">
            <a:avLst/>
          </a:prstGeom>
        </p:spPr>
      </p:pic>
      <p:sp>
        <p:nvSpPr>
          <p:cNvPr id="27" name="矩形 26"/>
          <p:cNvSpPr/>
          <p:nvPr>
            <p:custDataLst>
              <p:tags r:id="rId24"/>
            </p:custDataLst>
          </p:nvPr>
        </p:nvSpPr>
        <p:spPr>
          <a:xfrm>
            <a:off x="4366895" y="4805680"/>
            <a:ext cx="4977130" cy="1454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25"/>
            </p:custDataLst>
          </p:nvPr>
        </p:nvSpPr>
        <p:spPr>
          <a:xfrm>
            <a:off x="4350385" y="4143375"/>
            <a:ext cx="4977130" cy="1454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26"/>
            </p:custDataLst>
          </p:nvPr>
        </p:nvSpPr>
        <p:spPr>
          <a:xfrm>
            <a:off x="4366895" y="5173345"/>
            <a:ext cx="504761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的地址分配（</a:t>
            </a:r>
            <a:r>
              <a:rPr lang="en-US" altLang="zh-CN" sz="1200" dirty="0" smtClean="0">
                <a:latin typeface="微软雅黑 Light" panose="020B0502040204020203" pitchFamily="34" charset="-122"/>
                <a:ea typeface="微软雅黑 Light" panose="020B0502040204020203" pitchFamily="34" charset="-122"/>
              </a:rPr>
              <a:t>0x3F8000~0x3FFFFF</a:t>
            </a:r>
            <a:r>
              <a:rPr lang="zh-CN" altLang="en-US" sz="1200" dirty="0" smtClean="0">
                <a:latin typeface="微软雅黑 Light" panose="020B0502040204020203" pitchFamily="34" charset="-122"/>
                <a:ea typeface="微软雅黑 Light" panose="020B0502040204020203" pitchFamily="34" charset="-122"/>
              </a:rPr>
              <a:t>），主要关注其中的</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Vectors</a:t>
            </a:r>
            <a:endParaRPr lang="en-US" altLang="zh-CN"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7"/>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935730" y="5661025"/>
            <a:ext cx="8082280" cy="624205"/>
          </a:xfrm>
          <a:prstGeom prst="rect">
            <a:avLst/>
          </a:prstGeom>
          <a:noFill/>
        </p:spPr>
        <p:txBody>
          <a:bodyPr wrap="square" rtlCol="0" anchor="t">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技术帖分享：</a:t>
            </a:r>
            <a:endParaRPr lang="en-US" altLang="zh-CN" sz="1200" b="1"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https://e2echina.ti.com/support/microcontrollers/c2000/f/c2000-microcontrollers-forum/22790/c2000--------ti-fae</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https://e2echina.ti.com/support/microcontrollers/c2000/f/c2000-microcontrollers-forum/81074/tms320f28335--</a:t>
            </a:r>
            <a:endParaRPr lang="en-US" altLang="zh-CN" sz="12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基本配置，配置</a:t>
            </a:r>
            <a:r>
              <a:rPr lang="en-US" altLang="zh-CN" dirty="0" smtClean="0"/>
              <a:t>TZ</a:t>
            </a:r>
            <a:r>
              <a:rPr dirty="0" smtClean="0">
                <a:solidFill>
                  <a:srgbClr val="FF0000"/>
                </a:solidFill>
              </a:rPr>
              <a:t>（对软件保护非常重要）</a:t>
            </a:r>
            <a:endParaRPr dirty="0" smtClean="0">
              <a:solidFill>
                <a:srgbClr val="FF0000"/>
              </a:solidFill>
            </a:endParaRPr>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6355" y="836295"/>
            <a:ext cx="6381750" cy="3071813"/>
          </a:xfrm>
          <a:prstGeom prst="rect">
            <a:avLst/>
          </a:prstGeom>
        </p:spPr>
      </p:pic>
      <p:sp>
        <p:nvSpPr>
          <p:cNvPr id="22" name="文本框 21"/>
          <p:cNvSpPr txBox="1"/>
          <p:nvPr>
            <p:custDataLst>
              <p:tags r:id="rId3"/>
            </p:custDataLst>
          </p:nvPr>
        </p:nvSpPr>
        <p:spPr>
          <a:xfrm>
            <a:off x="3286760" y="980440"/>
            <a:ext cx="1323975" cy="230505"/>
          </a:xfrm>
          <a:prstGeom prst="rect">
            <a:avLst/>
          </a:prstGeom>
          <a:noFill/>
        </p:spPr>
        <p:txBody>
          <a:bodyPr wrap="square" rtlCol="0">
            <a:noAutofit/>
          </a:bodyPr>
          <a:p>
            <a:pPr indent="0">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TZ</a:t>
            </a:r>
            <a:r>
              <a:rPr lang="zh-CN" altLang="en-US" sz="1200" dirty="0" smtClean="0">
                <a:highlight>
                  <a:srgbClr val="FFFF00"/>
                </a:highlight>
                <a:latin typeface="微软雅黑 Light" panose="020B0502040204020203" pitchFamily="34" charset="-122"/>
                <a:ea typeface="微软雅黑 Light" panose="020B0502040204020203" pitchFamily="34" charset="-122"/>
              </a:rPr>
              <a:t>的主要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特征</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基本配置，触发</a:t>
            </a:r>
            <a:r>
              <a:rPr lang="en-US" altLang="zh-CN" dirty="0" smtClean="0"/>
              <a:t>ADC</a:t>
            </a:r>
            <a:r>
              <a:rPr dirty="0" smtClean="0"/>
              <a:t>采样的</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26430" cy="316865"/>
          </a:xfrm>
        </p:spPr>
        <p:txBody>
          <a:bodyPr/>
          <a:lstStyle/>
          <a:p>
            <a:pPr>
              <a:lnSpc>
                <a:spcPct val="100000"/>
              </a:lnSpc>
            </a:pPr>
            <a:r>
              <a:rPr lang="en-US" altLang="zh-CN" dirty="0" smtClean="0"/>
              <a:t>CMPSS</a:t>
            </a:r>
            <a:r>
              <a:rPr dirty="0" smtClean="0"/>
              <a:t>（</a:t>
            </a:r>
            <a:r>
              <a:rPr lang="en-US" altLang="zh-CN" dirty="0" smtClean="0"/>
              <a:t>Comparator Subsystem</a:t>
            </a:r>
            <a:r>
              <a:rPr dirty="0" smtClean="0"/>
              <a:t>）概要</a:t>
            </a:r>
            <a:endParaRPr dirty="0" smtClean="0"/>
          </a:p>
        </p:txBody>
      </p:sp>
      <p:sp>
        <p:nvSpPr>
          <p:cNvPr id="3" name="文本框 2"/>
          <p:cNvSpPr txBox="1"/>
          <p:nvPr>
            <p:custDataLst>
              <p:tags r:id="rId1"/>
            </p:custDataLst>
          </p:nvPr>
        </p:nvSpPr>
        <p:spPr>
          <a:xfrm>
            <a:off x="6311265" y="36639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478155" y="4472940"/>
            <a:ext cx="31597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基本原理就是比较器，对外部信号进行比较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406400" y="836930"/>
            <a:ext cx="6524625" cy="3533775"/>
          </a:xfrm>
          <a:prstGeom prst="rect">
            <a:avLst/>
          </a:prstGeom>
        </p:spPr>
      </p:pic>
      <p:cxnSp>
        <p:nvCxnSpPr>
          <p:cNvPr id="24" name="直接连接符 23"/>
          <p:cNvCxnSpPr/>
          <p:nvPr/>
        </p:nvCxnSpPr>
        <p:spPr>
          <a:xfrm flipH="1">
            <a:off x="2782570" y="1629410"/>
            <a:ext cx="1224280" cy="29521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2782570" y="3717290"/>
            <a:ext cx="1224280" cy="8636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4"/>
            </p:custDataLst>
          </p:nvPr>
        </p:nvSpPr>
        <p:spPr>
          <a:xfrm>
            <a:off x="7031355" y="981075"/>
            <a:ext cx="1715135"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可以对</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flipV="1">
            <a:off x="6599555" y="1136650"/>
            <a:ext cx="431800"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5"/>
            </p:custDataLst>
          </p:nvPr>
        </p:nvSpPr>
        <p:spPr>
          <a:xfrm>
            <a:off x="7031355" y="1484630"/>
            <a:ext cx="16738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可以对</a:t>
            </a:r>
            <a:r>
              <a:rPr lang="en-US" altLang="zh-CN" sz="1200" dirty="0" smtClean="0">
                <a:highlight>
                  <a:srgbClr val="00FF00"/>
                </a:highlight>
                <a:latin typeface="微软雅黑 Light" panose="020B0502040204020203" pitchFamily="34" charset="-122"/>
                <a:ea typeface="微软雅黑 Light" panose="020B0502040204020203" pitchFamily="34" charset="-122"/>
              </a:rPr>
              <a:t>GPIO</a:t>
            </a:r>
            <a:r>
              <a:rPr lang="zh-CN" altLang="en-US" sz="1200" dirty="0" smtClean="0">
                <a:highlight>
                  <a:srgbClr val="00FF00"/>
                </a:highlight>
                <a:latin typeface="微软雅黑 Light" panose="020B0502040204020203" pitchFamily="34" charset="-122"/>
                <a:ea typeface="微软雅黑 Light" panose="020B0502040204020203" pitchFamily="34" charset="-122"/>
              </a:rPr>
              <a:t>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2" name="直接连接符 11"/>
          <p:cNvCxnSpPr>
            <a:endCxn id="11" idx="1"/>
          </p:cNvCxnSpPr>
          <p:nvPr/>
        </p:nvCxnSpPr>
        <p:spPr>
          <a:xfrm>
            <a:off x="6671310" y="1466215"/>
            <a:ext cx="360045" cy="173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5231130" y="1700530"/>
            <a:ext cx="1871980" cy="44323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6"/>
            </p:custDataLst>
          </p:nvPr>
        </p:nvSpPr>
        <p:spPr>
          <a:xfrm>
            <a:off x="7103110" y="1988185"/>
            <a:ext cx="1228725"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输出进行</a:t>
            </a:r>
            <a:r>
              <a:rPr lang="zh-CN" altLang="en-US" sz="1200" dirty="0" smtClean="0">
                <a:highlight>
                  <a:srgbClr val="00FF00"/>
                </a:highlight>
                <a:latin typeface="微软雅黑 Light" panose="020B0502040204020203" pitchFamily="34" charset="-122"/>
                <a:ea typeface="微软雅黑 Light" panose="020B0502040204020203" pitchFamily="34" charset="-122"/>
              </a:rPr>
              <a:t>滤波</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flipH="1">
            <a:off x="3070860" y="1700530"/>
            <a:ext cx="288290" cy="7207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7"/>
            </p:custDataLst>
          </p:nvPr>
        </p:nvSpPr>
        <p:spPr>
          <a:xfrm>
            <a:off x="2062480" y="2420620"/>
            <a:ext cx="1403985" cy="20256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产生内部比较</a:t>
            </a:r>
            <a:r>
              <a:rPr lang="zh-CN" altLang="en-US" sz="1200" dirty="0" smtClean="0">
                <a:highlight>
                  <a:srgbClr val="00FF00"/>
                </a:highlight>
                <a:latin typeface="微软雅黑 Light" panose="020B0502040204020203" pitchFamily="34" charset="-122"/>
                <a:ea typeface="微软雅黑 Light" panose="020B0502040204020203" pitchFamily="34" charset="-122"/>
              </a:rPr>
              <a:t>信号</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26430" cy="316865"/>
          </a:xfrm>
        </p:spPr>
        <p:txBody>
          <a:bodyPr/>
          <a:lstStyle/>
          <a:p>
            <a:pPr>
              <a:lnSpc>
                <a:spcPct val="100000"/>
              </a:lnSpc>
            </a:pPr>
            <a:r>
              <a:rPr lang="en-US" altLang="zh-CN" dirty="0" smtClean="0"/>
              <a:t>CMPSS</a:t>
            </a:r>
            <a:r>
              <a:rPr dirty="0" smtClean="0"/>
              <a:t>使用</a:t>
            </a:r>
            <a:r>
              <a:rPr dirty="0" smtClean="0"/>
              <a:t>方法</a:t>
            </a:r>
            <a:endParaRPr dirty="0" smtClean="0"/>
          </a:p>
        </p:txBody>
      </p:sp>
      <p:sp>
        <p:nvSpPr>
          <p:cNvPr id="3" name="文本框 2"/>
          <p:cNvSpPr txBox="1"/>
          <p:nvPr>
            <p:custDataLst>
              <p:tags r:id="rId1"/>
            </p:custDataLst>
          </p:nvPr>
        </p:nvSpPr>
        <p:spPr>
          <a:xfrm>
            <a:off x="6311265" y="36639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78155" y="909320"/>
            <a:ext cx="5200650" cy="981075"/>
          </a:xfrm>
          <a:prstGeom prst="rect">
            <a:avLst/>
          </a:prstGeom>
        </p:spPr>
      </p:pic>
      <p:pic>
        <p:nvPicPr>
          <p:cNvPr id="16" name="图片 15"/>
          <p:cNvPicPr>
            <a:picLocks noChangeAspect="1"/>
          </p:cNvPicPr>
          <p:nvPr/>
        </p:nvPicPr>
        <p:blipFill>
          <a:blip r:embed="rId3"/>
          <a:stretch>
            <a:fillRect/>
          </a:stretch>
        </p:blipFill>
        <p:spPr>
          <a:xfrm>
            <a:off x="478155" y="1977390"/>
            <a:ext cx="5176838" cy="428625"/>
          </a:xfrm>
          <a:prstGeom prst="rect">
            <a:avLst/>
          </a:prstGeom>
        </p:spPr>
      </p:pic>
      <p:pic>
        <p:nvPicPr>
          <p:cNvPr id="17" name="图片 16"/>
          <p:cNvPicPr>
            <a:picLocks noChangeAspect="1"/>
          </p:cNvPicPr>
          <p:nvPr/>
        </p:nvPicPr>
        <p:blipFill>
          <a:blip r:embed="rId4"/>
          <a:stretch>
            <a:fillRect/>
          </a:stretch>
        </p:blipFill>
        <p:spPr>
          <a:xfrm>
            <a:off x="478155" y="2542540"/>
            <a:ext cx="5143500" cy="533400"/>
          </a:xfrm>
          <a:prstGeom prst="rect">
            <a:avLst/>
          </a:prstGeom>
        </p:spPr>
      </p:pic>
      <p:pic>
        <p:nvPicPr>
          <p:cNvPr id="18" name="图片 17"/>
          <p:cNvPicPr>
            <a:picLocks noChangeAspect="1"/>
          </p:cNvPicPr>
          <p:nvPr/>
        </p:nvPicPr>
        <p:blipFill>
          <a:blip r:embed="rId5"/>
          <a:stretch>
            <a:fillRect/>
          </a:stretch>
        </p:blipFill>
        <p:spPr>
          <a:xfrm>
            <a:off x="478155" y="3212465"/>
            <a:ext cx="5191125" cy="1271588"/>
          </a:xfrm>
          <a:prstGeom prst="rect">
            <a:avLst/>
          </a:prstGeom>
        </p:spPr>
      </p:pic>
      <p:sp>
        <p:nvSpPr>
          <p:cNvPr id="19" name="文本框 18"/>
          <p:cNvSpPr txBox="1"/>
          <p:nvPr>
            <p:custDataLst>
              <p:tags r:id="rId6"/>
            </p:custDataLst>
          </p:nvPr>
        </p:nvSpPr>
        <p:spPr>
          <a:xfrm>
            <a:off x="7534910" y="2924810"/>
            <a:ext cx="3159760" cy="31115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项目软件中好像没有用这个模块，找一点示例软件好了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CAN</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SCI</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417131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a:t>
            </a:r>
            <a:r>
              <a:rPr lang="zh-CN" altLang="en-US" sz="1200" dirty="0" smtClean="0">
                <a:highlight>
                  <a:srgbClr val="00FF00"/>
                </a:highlight>
                <a:latin typeface="微软雅黑 Light" panose="020B0502040204020203" pitchFamily="34" charset="-122"/>
                <a:ea typeface="微软雅黑 Light" panose="020B0502040204020203" pitchFamily="34" charset="-122"/>
              </a:rPr>
              <a:t>（基本周期频率）</a:t>
            </a:r>
            <a:r>
              <a:rPr lang="en-US" altLang="zh-CN" sz="1200" dirty="0" smtClean="0">
                <a:highlight>
                  <a:srgbClr val="00FF00"/>
                </a:highlight>
                <a:latin typeface="微软雅黑 Light" panose="020B0502040204020203" pitchFamily="34" charset="-122"/>
                <a:ea typeface="微软雅黑 Light" panose="020B0502040204020203" pitchFamily="34" charset="-122"/>
              </a:rPr>
              <a:t>/CC</a:t>
            </a:r>
            <a:r>
              <a:rPr lang="zh-CN" altLang="en-US" sz="1200" dirty="0" smtClean="0">
                <a:highlight>
                  <a:srgbClr val="00FF00"/>
                </a:highlight>
                <a:latin typeface="微软雅黑 Light" panose="020B0502040204020203" pitchFamily="34" charset="-122"/>
                <a:ea typeface="微软雅黑 Light" panose="020B0502040204020203" pitchFamily="34" charset="-122"/>
              </a:rPr>
              <a:t>（计数器进行比较）</a:t>
            </a:r>
            <a:r>
              <a:rPr lang="en-US" altLang="zh-CN" sz="1200" dirty="0" smtClean="0">
                <a:highlight>
                  <a:srgbClr val="00FF00"/>
                </a:highlight>
                <a:latin typeface="微软雅黑 Light" panose="020B0502040204020203" pitchFamily="34" charset="-122"/>
                <a:ea typeface="微软雅黑 Light" panose="020B0502040204020203" pitchFamily="34" charset="-122"/>
              </a:rPr>
              <a:t>/AQ</a:t>
            </a:r>
            <a:r>
              <a:rPr lang="zh-CN" altLang="en-US" sz="1200" dirty="0" smtClean="0">
                <a:highlight>
                  <a:srgbClr val="00FF00"/>
                </a:highlight>
                <a:latin typeface="微软雅黑 Light" panose="020B0502040204020203" pitchFamily="34" charset="-122"/>
                <a:ea typeface="微软雅黑 Light" panose="020B0502040204020203" pitchFamily="34" charset="-122"/>
              </a:rPr>
              <a:t>（上升下降沿的动作配置）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/DB</a:t>
            </a:r>
            <a:r>
              <a:rPr lang="zh-CN" altLang="en-US" sz="1200" dirty="0" smtClean="0">
                <a:highlight>
                  <a:srgbClr val="00FF00"/>
                </a:highlight>
                <a:latin typeface="微软雅黑 Light" panose="020B0502040204020203" pitchFamily="34" charset="-122"/>
                <a:ea typeface="微软雅黑 Light" panose="020B0502040204020203" pitchFamily="34" charset="-122"/>
              </a:rPr>
              <a:t>（死区配置）</a:t>
            </a:r>
            <a:r>
              <a:rPr lang="en-US" altLang="zh-CN" sz="1200" dirty="0" smtClean="0">
                <a:highlight>
                  <a:srgbClr val="00FF00"/>
                </a:highlight>
                <a:latin typeface="微软雅黑 Light" panose="020B0502040204020203" pitchFamily="34" charset="-122"/>
                <a:ea typeface="微软雅黑 Light" panose="020B0502040204020203" pitchFamily="34" charset="-122"/>
              </a:rPr>
              <a:t>/PC/TZ</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00FF00"/>
                </a:highlight>
                <a:latin typeface="微软雅黑 Light" panose="020B0502040204020203" pitchFamily="34" charset="-122"/>
                <a:ea typeface="微软雅黑 Light" panose="020B0502040204020203" pitchFamily="34" charset="-122"/>
              </a:rPr>
              <a:t>保护）</a:t>
            </a:r>
            <a:r>
              <a:rPr lang="en-US" altLang="zh-CN" sz="1200" dirty="0" smtClean="0">
                <a:highlight>
                  <a:srgbClr val="00FF00"/>
                </a:highlight>
                <a:latin typeface="微软雅黑 Light" panose="020B0502040204020203" pitchFamily="34" charset="-122"/>
                <a:ea typeface="微软雅黑 Light" panose="020B0502040204020203" pitchFamily="34" charset="-122"/>
              </a:rPr>
              <a:t>/ET</a:t>
            </a:r>
            <a:r>
              <a:rPr lang="zh-CN" altLang="en-US" sz="12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2" name="文本框 1"/>
          <p:cNvSpPr txBox="1"/>
          <p:nvPr>
            <p:custDataLst>
              <p:tags r:id="rId1"/>
            </p:custDataLst>
          </p:nvPr>
        </p:nvSpPr>
        <p:spPr>
          <a:xfrm>
            <a:off x="622300" y="836930"/>
            <a:ext cx="4908550" cy="1174115"/>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网上的一些学习材料：</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[1] https://zhuanlan.zhihu.com/p/633949851</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[2] https://bbs.huaweicloud.com/blogs/264392</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[3] https://www.zhihu.com/question/52915983/answers/updated</a:t>
            </a:r>
            <a:endParaRPr lang="en-US" altLang="zh-CN"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的主要</a:t>
            </a:r>
            <a:r>
              <a:rPr dirty="0" smtClean="0"/>
              <a:t>架构</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这里可以看到</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latin typeface="微软雅黑 Light" panose="020B0502040204020203" pitchFamily="34" charset="-122"/>
                <a:ea typeface="微软雅黑 Light" panose="020B0502040204020203" pitchFamily="34" charset="-122"/>
              </a:rPr>
              <a:t>不能访问</a:t>
            </a:r>
            <a:r>
              <a:rPr lang="en-US" altLang="zh-CN" sz="1200" dirty="0" smtClean="0">
                <a:latin typeface="微软雅黑 Light" panose="020B0502040204020203" pitchFamily="34" charset="-122"/>
                <a:ea typeface="微软雅黑 Light" panose="020B0502040204020203" pitchFamily="34" charset="-122"/>
              </a:rPr>
              <a:t>SCI</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CAN</a:t>
            </a:r>
            <a:r>
              <a:rPr lang="zh-CN" altLang="en-US" sz="1200" dirty="0" smtClean="0">
                <a:latin typeface="微软雅黑 Light" panose="020B0502040204020203" pitchFamily="34" charset="-122"/>
                <a:ea typeface="微软雅黑 Light" panose="020B0502040204020203" pitchFamily="34" charset="-122"/>
              </a:rPr>
              <a:t>等外设，但访问</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EPWM</a:t>
            </a:r>
            <a:r>
              <a:rPr lang="zh-CN" altLang="en-US" sz="1200" dirty="0" smtClean="0">
                <a:latin typeface="微软雅黑 Light" panose="020B0502040204020203" pitchFamily="34" charset="-122"/>
                <a:ea typeface="微软雅黑 Light" panose="020B0502040204020203" pitchFamily="34" charset="-122"/>
              </a:rPr>
              <a:t>是没有问题</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22750" y="979805"/>
            <a:ext cx="5976620" cy="2435225"/>
          </a:xfrm>
          <a:prstGeom prst="rect">
            <a:avLst/>
          </a:prstGeom>
        </p:spPr>
      </p:pic>
      <p:sp>
        <p:nvSpPr>
          <p:cNvPr id="29" name="文本框 28"/>
          <p:cNvSpPr txBox="1"/>
          <p:nvPr>
            <p:custDataLst>
              <p:tags r:id="rId15"/>
            </p:custDataLst>
          </p:nvPr>
        </p:nvSpPr>
        <p:spPr>
          <a:xfrm>
            <a:off x="4223385" y="3429000"/>
            <a:ext cx="6116955" cy="64135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代码执行顺序，关键是</a:t>
            </a:r>
            <a:r>
              <a:rPr lang="zh-CN" altLang="en-US" sz="1200" dirty="0" smtClean="0">
                <a:solidFill>
                  <a:srgbClr val="FF0000"/>
                </a:solidFill>
                <a:latin typeface="微软雅黑 Light" panose="020B0502040204020203" pitchFamily="34" charset="-122"/>
                <a:ea typeface="微软雅黑 Light" panose="020B0502040204020203" pitchFamily="34" charset="-122"/>
              </a:rPr>
              <a:t>第</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栏</a:t>
            </a:r>
            <a:r>
              <a:rPr lang="zh-CN" altLang="en-US" sz="1200" dirty="0" smtClean="0">
                <a:latin typeface="微软雅黑 Light" panose="020B0502040204020203" pitchFamily="34" charset="-122"/>
                <a:ea typeface="微软雅黑 Light" panose="020B0502040204020203" pitchFamily="34" charset="-122"/>
              </a:rPr>
              <a:t>，这里需要通过</a:t>
            </a:r>
            <a:r>
              <a:rPr lang="en-US" altLang="zh-CN" sz="1200" dirty="0" smtClean="0">
                <a:latin typeface="微软雅黑 Light" panose="020B0502040204020203" pitchFamily="34" charset="-122"/>
                <a:ea typeface="微软雅黑 Light" panose="020B0502040204020203" pitchFamily="34" charset="-122"/>
              </a:rPr>
              <a:t>GPIO</a:t>
            </a:r>
            <a:r>
              <a:rPr lang="zh-CN" altLang="en-US" sz="1200" dirty="0" smtClean="0">
                <a:latin typeface="微软雅黑 Light" panose="020B0502040204020203" pitchFamily="34" charset="-122"/>
                <a:ea typeface="微软雅黑 Light" panose="020B0502040204020203" pitchFamily="34" charset="-122"/>
              </a:rPr>
              <a:t>判断</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几种启动模式见下表：（最常用的就是从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r>
              <a:rPr lang="zh-CN" altLang="en-US" sz="1200" dirty="0" smtClean="0">
                <a:solidFill>
                  <a:srgbClr val="FF0000"/>
                </a:solidFill>
                <a:latin typeface="微软雅黑 Light" panose="020B0502040204020203" pitchFamily="34" charset="-122"/>
                <a:ea typeface="微软雅黑 Light" panose="020B0502040204020203" pitchFamily="34" charset="-122"/>
              </a:rPr>
              <a:t>跳到</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solidFill>
                  <a:srgbClr val="FF0000"/>
                </a:solidFill>
                <a:latin typeface="微软雅黑 Light" panose="020B0502040204020203" pitchFamily="34" charset="-122"/>
                <a:ea typeface="微软雅黑 Light" panose="020B0502040204020203" pitchFamily="34" charset="-122"/>
              </a:rPr>
              <a:t>的初始地址？</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4222750" y="4093845"/>
            <a:ext cx="6117590" cy="1153795"/>
          </a:xfrm>
          <a:prstGeom prst="rect">
            <a:avLst/>
          </a:prstGeom>
        </p:spPr>
      </p:pic>
      <p:sp>
        <p:nvSpPr>
          <p:cNvPr id="28" name="矩形 27"/>
          <p:cNvSpPr/>
          <p:nvPr>
            <p:custDataLst>
              <p:tags r:id="rId17"/>
            </p:custDataLst>
          </p:nvPr>
        </p:nvSpPr>
        <p:spPr>
          <a:xfrm>
            <a:off x="4206875" y="3009265"/>
            <a:ext cx="6029960" cy="39624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18"/>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4"/>
          <a:stretch>
            <a:fillRect/>
          </a:stretch>
        </p:blipFill>
        <p:spPr>
          <a:xfrm>
            <a:off x="4295140" y="828040"/>
            <a:ext cx="5347970" cy="5201920"/>
          </a:xfrm>
          <a:prstGeom prst="rect">
            <a:avLst/>
          </a:prstGeom>
        </p:spPr>
      </p:pic>
      <p:sp>
        <p:nvSpPr>
          <p:cNvPr id="7" name="文本框 6"/>
          <p:cNvSpPr txBox="1"/>
          <p:nvPr>
            <p:custDataLst>
              <p:tags r:id="rId15"/>
            </p:custDataLst>
          </p:nvPr>
        </p:nvSpPr>
        <p:spPr>
          <a:xfrm>
            <a:off x="4438650" y="6164580"/>
            <a:ext cx="4131310"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可以看出</a:t>
            </a:r>
            <a:r>
              <a:rPr lang="en-US" altLang="zh-CN" sz="1200" dirty="0" smtClean="0">
                <a:solidFill>
                  <a:srgbClr val="FF0000"/>
                </a:solidFill>
                <a:latin typeface="微软雅黑 Light" panose="020B0502040204020203" pitchFamily="34" charset="-122"/>
                <a:ea typeface="微软雅黑 Light" panose="020B0502040204020203" pitchFamily="34" charset="-122"/>
              </a:rPr>
              <a:t>/TRST</a:t>
            </a:r>
            <a:r>
              <a:rPr lang="zh-CN" altLang="en-US" sz="1200" dirty="0" smtClean="0">
                <a:latin typeface="微软雅黑 Light" panose="020B0502040204020203" pitchFamily="34" charset="-122"/>
                <a:ea typeface="微软雅黑 Light" panose="020B0502040204020203" pitchFamily="34" charset="-122"/>
              </a:rPr>
              <a:t>引脚非常重要，决定了是否进入仿真</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302885" y="5373370"/>
            <a:ext cx="144145" cy="79184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124585"/>
            <a:ext cx="6762750" cy="4991100"/>
          </a:xfrm>
          <a:prstGeom prst="rect">
            <a:avLst/>
          </a:prstGeom>
        </p:spPr>
      </p:pic>
      <p:cxnSp>
        <p:nvCxnSpPr>
          <p:cNvPr id="8" name="直接连接符 7"/>
          <p:cNvCxnSpPr/>
          <p:nvPr/>
        </p:nvCxnSpPr>
        <p:spPr>
          <a:xfrm flipH="1">
            <a:off x="5807075" y="5906770"/>
            <a:ext cx="288290" cy="18669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5"/>
            </p:custDataLst>
          </p:nvPr>
        </p:nvSpPr>
        <p:spPr>
          <a:xfrm>
            <a:off x="4438650" y="6092825"/>
            <a:ext cx="3112135"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不走其他模式的话，最后就是从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24725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CodeStartBranch.sam</a:t>
            </a:r>
            <a:r>
              <a:rPr dirty="0" smtClean="0"/>
              <a:t>，调用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Flash</a:t>
            </a:r>
            <a:r>
              <a:rPr lang="zh-CN" altLang="en-US" sz="1400" b="1" dirty="0" smtClean="0">
                <a:latin typeface="微软雅黑 Light" panose="020B0502040204020203" pitchFamily="34" charset="-122"/>
                <a:ea typeface="微软雅黑 Light" panose="020B0502040204020203" pitchFamily="34" charset="-122"/>
              </a:rPr>
              <a:t>初始地址，执行</a:t>
            </a:r>
            <a:r>
              <a:rPr lang="en-US" altLang="zh-CN" sz="1400" b="1" dirty="0" smtClean="0">
                <a:latin typeface="微软雅黑 Light" panose="020B0502040204020203" pitchFamily="34" charset="-122"/>
                <a:ea typeface="微软雅黑 Light" panose="020B0502040204020203" pitchFamily="34" charset="-122"/>
              </a:rPr>
              <a:t>codestart</a:t>
            </a:r>
            <a:r>
              <a:rPr lang="zh-CN" altLang="en-US" sz="1400" b="1" dirty="0" smtClean="0">
                <a:latin typeface="微软雅黑 Light" panose="020B0502040204020203" pitchFamily="34" charset="-122"/>
                <a:ea typeface="微软雅黑 Light" panose="020B0502040204020203" pitchFamily="34" charset="-122"/>
              </a:rPr>
              <a:t>，调用</a:t>
            </a:r>
            <a:r>
              <a:rPr lang="en-US" altLang="zh-CN" sz="1400" b="1" dirty="0" smtClean="0">
                <a:latin typeface="微软雅黑 Light" panose="020B0502040204020203" pitchFamily="34" charset="-122"/>
                <a:ea typeface="微软雅黑 Light" panose="020B0502040204020203" pitchFamily="34" charset="-122"/>
              </a:rPr>
              <a:t>_c_int00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366895" y="2061845"/>
            <a:ext cx="4496435" cy="2235835"/>
          </a:xfrm>
          <a:prstGeom prst="rect">
            <a:avLst/>
          </a:prstGeom>
        </p:spPr>
      </p:pic>
      <p:pic>
        <p:nvPicPr>
          <p:cNvPr id="3" name="图片 2"/>
          <p:cNvPicPr>
            <a:picLocks noChangeAspect="1"/>
          </p:cNvPicPr>
          <p:nvPr/>
        </p:nvPicPr>
        <p:blipFill>
          <a:blip r:embed="rId15"/>
          <a:stretch>
            <a:fillRect/>
          </a:stretch>
        </p:blipFill>
        <p:spPr>
          <a:xfrm>
            <a:off x="4366895" y="1052830"/>
            <a:ext cx="4191000" cy="171450"/>
          </a:xfrm>
          <a:prstGeom prst="rect">
            <a:avLst/>
          </a:prstGeom>
        </p:spPr>
      </p:pic>
      <p:pic>
        <p:nvPicPr>
          <p:cNvPr id="4" name="图片 3"/>
          <p:cNvPicPr>
            <a:picLocks noChangeAspect="1"/>
          </p:cNvPicPr>
          <p:nvPr/>
        </p:nvPicPr>
        <p:blipFill>
          <a:blip r:embed="rId16"/>
          <a:stretch>
            <a:fillRect/>
          </a:stretch>
        </p:blipFill>
        <p:spPr>
          <a:xfrm>
            <a:off x="4300220" y="1269365"/>
            <a:ext cx="4324350" cy="161925"/>
          </a:xfrm>
          <a:prstGeom prst="rect">
            <a:avLst/>
          </a:prstGeom>
        </p:spPr>
      </p:pic>
      <p:sp>
        <p:nvSpPr>
          <p:cNvPr id="10" name="文本框 9"/>
          <p:cNvSpPr txBox="1"/>
          <p:nvPr>
            <p:custDataLst>
              <p:tags r:id="rId17"/>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18"/>
            </p:custDataLst>
          </p:nvPr>
        </p:nvSpPr>
        <p:spPr>
          <a:xfrm>
            <a:off x="4366895" y="4364990"/>
            <a:ext cx="594804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CodeStartBranch.asm</a:t>
            </a:r>
            <a:r>
              <a:rPr lang="zh-CN" altLang="en-US" sz="1200" dirty="0" smtClean="0">
                <a:latin typeface="微软雅黑 Light" panose="020B0502040204020203" pitchFamily="34" charset="-122"/>
                <a:ea typeface="微软雅黑 Light" panose="020B0502040204020203" pitchFamily="34" charset="-122"/>
              </a:rPr>
              <a:t>中对</a:t>
            </a:r>
            <a:r>
              <a:rPr lang="en-US" altLang="zh-CN" sz="1200" dirty="0" smtClean="0">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段内代码的定义，主要就是</a:t>
            </a:r>
            <a:r>
              <a:rPr lang="zh-CN" altLang="en-US" sz="1200" dirty="0" smtClean="0">
                <a:solidFill>
                  <a:srgbClr val="FF0000"/>
                </a:solidFill>
                <a:latin typeface="微软雅黑 Light" panose="020B0502040204020203" pitchFamily="34" charset="-122"/>
                <a:ea typeface="微软雅黑 Light" panose="020B0502040204020203" pitchFamily="34" charset="-122"/>
              </a:rPr>
              <a:t>调用</a:t>
            </a:r>
            <a:r>
              <a:rPr lang="en-US" altLang="zh-CN" sz="1200" dirty="0" smtClean="0">
                <a:solidFill>
                  <a:srgbClr val="FF0000"/>
                </a:solidFill>
                <a:latin typeface="微软雅黑 Light" panose="020B0502040204020203" pitchFamily="34" charset="-122"/>
                <a:ea typeface="微软雅黑 Light" panose="020B0502040204020203" pitchFamily="34" charset="-122"/>
              </a:rPr>
              <a:t>_c_int00</a:t>
            </a:r>
            <a:r>
              <a:rPr lang="zh-CN" altLang="en-US" sz="1200" dirty="0" smtClean="0">
                <a:solidFill>
                  <a:srgbClr val="FF0000"/>
                </a:solidFill>
                <a:latin typeface="微软雅黑 Light" panose="020B0502040204020203" pitchFamily="34" charset="-122"/>
                <a:ea typeface="微软雅黑 Light" panose="020B0502040204020203" pitchFamily="34" charset="-122"/>
              </a:rPr>
              <a:t>函数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_c_int00</a:t>
            </a:r>
            <a:r>
              <a:rPr dirty="0" smtClean="0"/>
              <a:t>，调用</a:t>
            </a:r>
            <a:r>
              <a:rPr lang="en-US" altLang="zh-CN" dirty="0" smtClean="0"/>
              <a:t>main</a:t>
            </a:r>
            <a:r>
              <a:rPr dirty="0" smtClean="0"/>
              <a:t>函数</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函数，其中调用了</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052830"/>
            <a:ext cx="5900420" cy="2327910"/>
          </a:xfrm>
          <a:prstGeom prst="rect">
            <a:avLst/>
          </a:prstGeom>
        </p:spPr>
      </p:pic>
      <p:sp>
        <p:nvSpPr>
          <p:cNvPr id="28" name="矩形 27"/>
          <p:cNvSpPr/>
          <p:nvPr>
            <p:custDataLst>
              <p:tags r:id="rId15"/>
            </p:custDataLst>
          </p:nvPr>
        </p:nvSpPr>
        <p:spPr>
          <a:xfrm>
            <a:off x="4206875" y="3087370"/>
            <a:ext cx="2203450"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16"/>
            </p:custDataLst>
          </p:nvPr>
        </p:nvSpPr>
        <p:spPr>
          <a:xfrm>
            <a:off x="4295140" y="3500755"/>
            <a:ext cx="5948045" cy="84455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这里最关键的是在</a:t>
            </a:r>
            <a:r>
              <a:rPr lang="en-US" altLang="zh-CN" sz="1200" dirty="0" smtClean="0">
                <a:solidFill>
                  <a:schemeClr val="tx1"/>
                </a:solidFill>
                <a:latin typeface="微软雅黑 Light" panose="020B0502040204020203" pitchFamily="34" charset="-122"/>
                <a:ea typeface="微软雅黑 Light" panose="020B0502040204020203" pitchFamily="34" charset="-122"/>
              </a:rPr>
              <a:t>_c_int00</a:t>
            </a:r>
            <a:r>
              <a:rPr lang="zh-CN" altLang="en-US" sz="1200" dirty="0" smtClean="0">
                <a:solidFill>
                  <a:schemeClr val="tx1"/>
                </a:solidFill>
                <a:latin typeface="微软雅黑 Light" panose="020B0502040204020203" pitchFamily="34" charset="-122"/>
                <a:ea typeface="微软雅黑 Light" panose="020B0502040204020203" pitchFamily="34" charset="-122"/>
              </a:rPr>
              <a:t>中调用了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我的疑问是这里调用的是用户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函数还是用户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函数，因为肯定是存储在不同区域</a:t>
            </a:r>
            <a:r>
              <a:rPr lang="zh-CN" altLang="en-US" sz="1200" dirty="0" smtClean="0">
                <a:solidFill>
                  <a:schemeClr val="tx1"/>
                </a:solidFill>
                <a:latin typeface="微软雅黑 Light" panose="020B0502040204020203" pitchFamily="34" charset="-122"/>
                <a:ea typeface="微软雅黑 Light" panose="020B0502040204020203" pitchFamily="34" charset="-122"/>
              </a:rPr>
              <a:t>，我理解应该是</a:t>
            </a:r>
            <a:r>
              <a:rPr lang="en-US" altLang="zh-CN" sz="1200" dirty="0" smtClean="0">
                <a:solidFill>
                  <a:schemeClr val="tx1"/>
                </a:solidFill>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622300" y="6400165"/>
            <a:ext cx="423672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a:t>
            </a:r>
            <a:r>
              <a:rPr lang="en-US" altLang="zh-CN" sz="1200" b="1" i="1" dirty="0" smtClean="0">
                <a:latin typeface="微软雅黑 Light" panose="020B0502040204020203" pitchFamily="34" charset="-122"/>
                <a:ea typeface="微软雅黑 Light" panose="020B0502040204020203" pitchFamily="34" charset="-122"/>
              </a:rPr>
              <a:t>C28x  Assembly Tools v20.12.0.STS</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9000</Words>
  <Application>WPS 演示</Application>
  <PresentationFormat>自定义</PresentationFormat>
  <Paragraphs>736</Paragraphs>
  <Slides>49</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980</cp:revision>
  <dcterms:created xsi:type="dcterms:W3CDTF">2022-12-29T11:59:00Z</dcterms:created>
  <dcterms:modified xsi:type="dcterms:W3CDTF">2024-12-16T12:29:44Z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2052-12.1.0.19302</vt:lpwstr>
  </property>
</Properties>
</file>